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18"/>
  </p:notesMasterIdLst>
  <p:sldIdLst>
    <p:sldId id="257" r:id="rId6"/>
    <p:sldId id="396" r:id="rId7"/>
    <p:sldId id="486" r:id="rId8"/>
    <p:sldId id="476" r:id="rId9"/>
    <p:sldId id="481" r:id="rId10"/>
    <p:sldId id="468" r:id="rId11"/>
    <p:sldId id="280" r:id="rId12"/>
    <p:sldId id="480" r:id="rId13"/>
    <p:sldId id="482" r:id="rId14"/>
    <p:sldId id="485" r:id="rId15"/>
    <p:sldId id="477" r:id="rId16"/>
    <p:sldId id="474" r:id="rId17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B68"/>
    <a:srgbClr val="000000"/>
    <a:srgbClr val="FF9900"/>
    <a:srgbClr val="6A90C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00" autoAdjust="0"/>
  </p:normalViewPr>
  <p:slideViewPr>
    <p:cSldViewPr snapToGrid="0">
      <p:cViewPr varScale="1">
        <p:scale>
          <a:sx n="56" d="100"/>
          <a:sy n="56" d="100"/>
        </p:scale>
        <p:origin x="10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788747560401102E-2"/>
          <c:y val="2.6347031963470321E-2"/>
          <c:w val="0.93502321825156476"/>
          <c:h val="0.77206084778009276"/>
        </c:manualLayout>
      </c:layout>
      <c:lineChart>
        <c:grouping val="standard"/>
        <c:varyColors val="0"/>
        <c:ser>
          <c:idx val="0"/>
          <c:order val="0"/>
          <c:tx>
            <c:strRef>
              <c:f>Sheet1!$C$19</c:f>
              <c:strCache>
                <c:ptCount val="1"/>
                <c:pt idx="0">
                  <c:v>Pereränne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  <a:headEnd type="diamond"/>
              <a:tailEnd type="triangle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2649572649572655E-2"/>
                  <c:y val="-4.4489383215369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3F-4B96-850E-F1BC64C72306}"/>
                </c:ext>
              </c:extLst>
            </c:dLbl>
            <c:dLbl>
              <c:idx val="1"/>
              <c:layout>
                <c:manualLayout>
                  <c:x val="-1.7094017094017096E-2"/>
                  <c:y val="2.4266936299292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3F-4B96-850E-F1BC64C72306}"/>
                </c:ext>
              </c:extLst>
            </c:dLbl>
            <c:dLbl>
              <c:idx val="2"/>
              <c:layout>
                <c:manualLayout>
                  <c:x val="2.136752136752137E-3"/>
                  <c:y val="5.2578361981799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3F-4B96-850E-F1BC64C72306}"/>
                </c:ext>
              </c:extLst>
            </c:dLbl>
            <c:dLbl>
              <c:idx val="3"/>
              <c:layout>
                <c:manualLayout>
                  <c:x val="-1.9230769230769308E-2"/>
                  <c:y val="-5.6622851365015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3F-4B96-850E-F1BC64C72306}"/>
                </c:ext>
              </c:extLst>
            </c:dLbl>
            <c:dLbl>
              <c:idx val="4"/>
              <c:layout>
                <c:manualLayout>
                  <c:x val="-1.4957264957265036E-2"/>
                  <c:y val="-5.2578361981799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3F-4B96-850E-F1BC64C72306}"/>
                </c:ext>
              </c:extLst>
            </c:dLbl>
            <c:dLbl>
              <c:idx val="5"/>
              <c:layout>
                <c:manualLayout>
                  <c:x val="-3.2051282051282048E-2"/>
                  <c:y val="-5.2578361981799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3F-4B96-850E-F1BC64C7230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Sheet1!$D$18:$J$18</c:f>
              <c:strCache>
                <c:ptCount val="7"/>
                <c:pt idx="0">
                  <c:v>1 aasta</c:v>
                </c:pt>
                <c:pt idx="1">
                  <c:v>2 aastat</c:v>
                </c:pt>
                <c:pt idx="2">
                  <c:v>3 aastat</c:v>
                </c:pt>
                <c:pt idx="3">
                  <c:v>4 aastat</c:v>
                </c:pt>
                <c:pt idx="4">
                  <c:v>5 aastat</c:v>
                </c:pt>
                <c:pt idx="5">
                  <c:v>6 aastat</c:v>
                </c:pt>
                <c:pt idx="6">
                  <c:v>7 aastat</c:v>
                </c:pt>
              </c:strCache>
            </c:strRef>
          </c:cat>
          <c:val>
            <c:numRef>
              <c:f>Sheet1!$D$19:$J$19</c:f>
              <c:numCache>
                <c:formatCode>0.00</c:formatCode>
                <c:ptCount val="7"/>
                <c:pt idx="0">
                  <c:v>1.8702289999999999</c:v>
                </c:pt>
                <c:pt idx="1">
                  <c:v>2.1761360000000001</c:v>
                </c:pt>
                <c:pt idx="2">
                  <c:v>2.1875</c:v>
                </c:pt>
                <c:pt idx="3">
                  <c:v>2.5064929999999999</c:v>
                </c:pt>
                <c:pt idx="4">
                  <c:v>2.6304349999999999</c:v>
                </c:pt>
                <c:pt idx="5">
                  <c:v>2.6666669999999999</c:v>
                </c:pt>
                <c:pt idx="6">
                  <c:v>2.5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023F-4B96-850E-F1BC64C72306}"/>
            </c:ext>
          </c:extLst>
        </c:ser>
        <c:ser>
          <c:idx val="1"/>
          <c:order val="1"/>
          <c:tx>
            <c:strRef>
              <c:f>Sheet1!$C$20</c:f>
              <c:strCache>
                <c:ptCount val="1"/>
                <c:pt idx="0">
                  <c:v>Töötamine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  <a:headEnd type="diamond"/>
              <a:tailEnd type="triangle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051282051282069E-2"/>
                  <c:y val="5.2578361981799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3F-4B96-850E-F1BC64C72306}"/>
                </c:ext>
              </c:extLst>
            </c:dLbl>
            <c:dLbl>
              <c:idx val="1"/>
              <c:layout>
                <c:manualLayout>
                  <c:x val="8.5470085470085479E-3"/>
                  <c:y val="1.6177957532861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23F-4B96-850E-F1BC64C72306}"/>
                </c:ext>
              </c:extLst>
            </c:dLbl>
            <c:dLbl>
              <c:idx val="2"/>
              <c:layout>
                <c:manualLayout>
                  <c:x val="1.9230769230769232E-2"/>
                  <c:y val="1.2133468149645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3F-4B96-850E-F1BC64C72306}"/>
                </c:ext>
              </c:extLst>
            </c:dLbl>
            <c:dLbl>
              <c:idx val="3"/>
              <c:layout>
                <c:manualLayout>
                  <c:x val="-7.8346673280123027E-17"/>
                  <c:y val="4.0444893832153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23F-4B96-850E-F1BC64C72306}"/>
                </c:ext>
              </c:extLst>
            </c:dLbl>
            <c:dLbl>
              <c:idx val="4"/>
              <c:layout>
                <c:manualLayout>
                  <c:x val="-7.8346673280123027E-17"/>
                  <c:y val="4.4489383215368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23F-4B96-850E-F1BC64C72306}"/>
                </c:ext>
              </c:extLst>
            </c:dLbl>
            <c:dLbl>
              <c:idx val="5"/>
              <c:layout>
                <c:manualLayout>
                  <c:x val="1.2820512820512664E-2"/>
                  <c:y val="2.831142568250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3F-4B96-850E-F1BC64C7230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Sheet1!$D$18:$J$18</c:f>
              <c:strCache>
                <c:ptCount val="7"/>
                <c:pt idx="0">
                  <c:v>1 aasta</c:v>
                </c:pt>
                <c:pt idx="1">
                  <c:v>2 aastat</c:v>
                </c:pt>
                <c:pt idx="2">
                  <c:v>3 aastat</c:v>
                </c:pt>
                <c:pt idx="3">
                  <c:v>4 aastat</c:v>
                </c:pt>
                <c:pt idx="4">
                  <c:v>5 aastat</c:v>
                </c:pt>
                <c:pt idx="5">
                  <c:v>6 aastat</c:v>
                </c:pt>
                <c:pt idx="6">
                  <c:v>7 aastat</c:v>
                </c:pt>
              </c:strCache>
            </c:strRef>
          </c:cat>
          <c:val>
            <c:numRef>
              <c:f>Sheet1!$D$20:$J$20</c:f>
              <c:numCache>
                <c:formatCode>0.00</c:formatCode>
                <c:ptCount val="7"/>
                <c:pt idx="0">
                  <c:v>1.8292679999999999</c:v>
                </c:pt>
                <c:pt idx="1">
                  <c:v>1.8341460000000001</c:v>
                </c:pt>
                <c:pt idx="2">
                  <c:v>2.2407409999999999</c:v>
                </c:pt>
                <c:pt idx="3">
                  <c:v>2.255814</c:v>
                </c:pt>
                <c:pt idx="4">
                  <c:v>2.5333329999999998</c:v>
                </c:pt>
                <c:pt idx="5">
                  <c:v>2.5217390000000002</c:v>
                </c:pt>
                <c:pt idx="6">
                  <c:v>2.71875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023F-4B96-850E-F1BC64C72306}"/>
            </c:ext>
          </c:extLst>
        </c:ser>
        <c:ser>
          <c:idx val="2"/>
          <c:order val="2"/>
          <c:tx>
            <c:strRef>
              <c:f>Sheet1!$C$21</c:f>
              <c:strCache>
                <c:ptCount val="1"/>
                <c:pt idx="0">
                  <c:v>Õppimine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  <a:headEnd type="diamond"/>
              <a:tailEnd type="triangle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641025641025651E-2"/>
                  <c:y val="-0.1051567239635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23F-4B96-850E-F1BC64C72306}"/>
                </c:ext>
              </c:extLst>
            </c:dLbl>
            <c:dLbl>
              <c:idx val="1"/>
              <c:layout>
                <c:manualLayout>
                  <c:x val="-3.9173336640061513E-17"/>
                  <c:y val="-2.8311425682507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23F-4B96-850E-F1BC64C72306}"/>
                </c:ext>
              </c:extLst>
            </c:dLbl>
            <c:dLbl>
              <c:idx val="2"/>
              <c:layout>
                <c:manualLayout>
                  <c:x val="0"/>
                  <c:y val="-5.6622851365015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23F-4B96-850E-F1BC64C72306}"/>
                </c:ext>
              </c:extLst>
            </c:dLbl>
            <c:dLbl>
              <c:idx val="3"/>
              <c:layout>
                <c:manualLayout>
                  <c:x val="-7.8346673280123027E-17"/>
                  <c:y val="8.0889787664306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23F-4B96-850E-F1BC64C72306}"/>
                </c:ext>
              </c:extLst>
            </c:dLbl>
            <c:dLbl>
              <c:idx val="4"/>
              <c:layout>
                <c:manualLayout>
                  <c:x val="6.41025641025641E-3"/>
                  <c:y val="-1.2133468149646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23F-4B96-850E-F1BC64C72306}"/>
                </c:ext>
              </c:extLst>
            </c:dLbl>
            <c:dLbl>
              <c:idx val="5"/>
              <c:layout>
                <c:manualLayout>
                  <c:x val="1.9230769230769232E-2"/>
                  <c:y val="-4.8533872598584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23F-4B96-850E-F1BC64C7230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Sheet1!$D$18:$J$18</c:f>
              <c:strCache>
                <c:ptCount val="7"/>
                <c:pt idx="0">
                  <c:v>1 aasta</c:v>
                </c:pt>
                <c:pt idx="1">
                  <c:v>2 aastat</c:v>
                </c:pt>
                <c:pt idx="2">
                  <c:v>3 aastat</c:v>
                </c:pt>
                <c:pt idx="3">
                  <c:v>4 aastat</c:v>
                </c:pt>
                <c:pt idx="4">
                  <c:v>5 aastat</c:v>
                </c:pt>
                <c:pt idx="5">
                  <c:v>6 aastat</c:v>
                </c:pt>
                <c:pt idx="6">
                  <c:v>7 aastat</c:v>
                </c:pt>
              </c:strCache>
            </c:strRef>
          </c:cat>
          <c:val>
            <c:numRef>
              <c:f>Sheet1!$D$21:$J$21</c:f>
              <c:numCache>
                <c:formatCode>0.00</c:formatCode>
                <c:ptCount val="7"/>
                <c:pt idx="0">
                  <c:v>1.897959</c:v>
                </c:pt>
                <c:pt idx="1">
                  <c:v>2.2235290000000001</c:v>
                </c:pt>
                <c:pt idx="2">
                  <c:v>2.197368</c:v>
                </c:pt>
                <c:pt idx="3">
                  <c:v>2.3333330000000001</c:v>
                </c:pt>
                <c:pt idx="4">
                  <c:v>3.25</c:v>
                </c:pt>
                <c:pt idx="5">
                  <c:v>2.5555560000000002</c:v>
                </c:pt>
                <c:pt idx="6">
                  <c:v>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4-023F-4B96-850E-F1BC64C72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6473263"/>
        <c:axId val="436469903"/>
      </c:lineChart>
      <c:catAx>
        <c:axId val="436473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t-EE"/>
          </a:p>
        </c:txPr>
        <c:crossAx val="436469903"/>
        <c:crosses val="autoZero"/>
        <c:auto val="1"/>
        <c:lblAlgn val="ctr"/>
        <c:lblOffset val="100"/>
        <c:noMultiLvlLbl val="0"/>
      </c:catAx>
      <c:valAx>
        <c:axId val="436469903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t-EE"/>
          </a:p>
        </c:txPr>
        <c:crossAx val="436473263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684837472239183E-3"/>
          <c:y val="0.93174876396264417"/>
          <c:w val="0.62652455962413112"/>
          <c:h val="6.82512360373557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solidFill>
      <a:srgbClr val="FFFFFF">
        <a:alpha val="74902"/>
      </a:srgbClr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+mj-lt"/>
        </a:defRPr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A56ED-F0F5-44CA-B331-950A861B1396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9159C-3EFE-46C5-9714-9A6C58A8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944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81E2-571D-4082-B9E0-381764A638CC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142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9159C-3EFE-46C5-9714-9A6C58A821B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0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9159C-3EFE-46C5-9714-9A6C58A821B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62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9159C-3EFE-46C5-9714-9A6C58A821B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15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CDB47-611D-4AE9-8F7B-C95C7D0C51A2}" type="slidenum">
              <a:rPr kumimoji="0" lang="en-15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15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022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9159C-3EFE-46C5-9714-9A6C58A821B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032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sz="2600" dirty="0">
              <a:solidFill>
                <a:srgbClr val="0667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9159C-3EFE-46C5-9714-9A6C58A821B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53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9159C-3EFE-46C5-9714-9A6C58A821B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743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9159C-3EFE-46C5-9714-9A6C58A821B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233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4B443-1A06-48CC-BFA4-46029B1651E1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824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9159C-3EFE-46C5-9714-9A6C58A821B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506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9159C-3EFE-46C5-9714-9A6C58A821B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4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97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3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59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808B2-C5CA-FE45-B556-461D856BF7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25CA9F-967F-1545-8E32-09F4DB0F04F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44475" y="1862667"/>
            <a:ext cx="10103049" cy="867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69DD4EBD-237B-7245-A9C2-A37674E23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8487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2860D-321F-43A6-8A3E-9AC606E65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EC060-6A36-4042-8D6C-E9224A5DF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A95FD-C25C-41ED-A7C0-45DCA88E5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EA3B-261E-45ED-BB22-C8FA2D30106F}" type="datetime1">
              <a:rPr lang="et-EE" smtClean="0"/>
              <a:t>20.09.2024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5CE6B-FFE0-4465-B49B-F5578AAF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A0073-BCDB-4299-922E-40C7B7B7E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AA30-480C-46B8-9756-7A99ADC5AFB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61338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5D5B8-6BAB-4E29-A26F-EF29A265B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97F1C-9D94-41BA-8C37-7227833F7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ED880-E196-42A1-BFD1-49BDBB9B7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E279-8885-4D07-8069-2B0FE24ADAB9}" type="datetime1">
              <a:rPr lang="et-EE" smtClean="0"/>
              <a:t>20.09.2024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138E0-0B9F-4D62-A999-120B61197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F36E1-7235-4D20-9277-CB189281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AA30-480C-46B8-9756-7A99ADC5AFB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35858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B511-61E0-4A8F-A272-7A1CE4839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D4946-36AB-4F52-A5FF-6FBF53050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C4864-9E19-4E23-9756-2CDD36E4C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6AE4-BF9D-4388-BF35-61845080A802}" type="datetime1">
              <a:rPr lang="et-EE" smtClean="0"/>
              <a:t>20.09.2024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EAFAF-DC30-4DA5-B0B0-0B900B6FA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5B6F7-B2CB-441B-9A31-B785B6FC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AA30-480C-46B8-9756-7A99ADC5AFB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2021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94C4A-E929-4482-BBE4-CC135BD0F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B4F31-A22B-4A7F-9B1A-4F78E31A7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7272C-F2CD-4D37-83F9-3B54183E9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AEF2C-EAAD-4571-AEA3-DCF2E4947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7E3D-C4F5-4147-9E17-2CB8A432D1FD}" type="datetime1">
              <a:rPr lang="et-EE" smtClean="0"/>
              <a:t>20.09.2024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80226-48CE-4843-874A-18CA3073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6D184-C2C2-4DD7-A993-69506128D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AA30-480C-46B8-9756-7A99ADC5AFB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83552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20D2-791B-4F7A-9C88-0C4EF676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765E1-8F9B-42E9-9785-734DFDEFC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C2890-9FBA-4888-934C-C40ED27C7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7B76B8-8234-4ABA-8863-BD8A20EF4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E8AF73-5926-42BC-A236-47B5FCE11B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CA6B9E-AC2C-411D-A145-7DF915D5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E0F4-E381-4F17-875B-EFC5B0672563}" type="datetime1">
              <a:rPr lang="et-EE" smtClean="0"/>
              <a:t>20.09.2024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4B1FAE-F5B6-4203-8D7C-96BAA511A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D21E09-84A5-4512-9347-1672325F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AA30-480C-46B8-9756-7A99ADC5AFB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59614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5CABF-BCD3-4054-8D39-CA7B58C92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6C35FE-27DE-4DCC-B24B-68B677B6E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D208-6D88-47DB-900F-AF24FBD35C5B}" type="datetime1">
              <a:rPr lang="et-EE" smtClean="0"/>
              <a:t>20.09.2024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2D495-E6FF-4566-8C48-076231D28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7B5C4-1E96-41A7-ABED-C4FA4B05A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AA30-480C-46B8-9756-7A99ADC5AFB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82489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348144-4D26-441F-A2F9-94851594E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6960-4A8D-4700-8FD5-0DDB303CD297}" type="datetime1">
              <a:rPr lang="et-EE" smtClean="0"/>
              <a:t>20.09.2024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E6B86B-9DFE-4877-81AA-CC3849CC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0532F-F4A6-4DE9-8641-1A2AB9C5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AA30-480C-46B8-9756-7A99ADC5AFB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064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8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DE894-4A78-49D6-9B33-DC4646477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1E15C-E37B-4E29-BF6F-311144041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83BB8-AD25-4356-83F9-4A06CF7FE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34AF5-4DE3-49EA-98A2-EC0F6A3C4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B3BF-9F8A-497D-A7A4-EED6ACD190A8}" type="datetime1">
              <a:rPr lang="et-EE" smtClean="0"/>
              <a:t>20.09.2024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D5C69-3A37-489E-8B13-577AAFF00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9D2F7-F669-4951-837B-9065C28A7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AA30-480C-46B8-9756-7A99ADC5AFB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73737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DB539-5F8F-4BDE-9EF1-D8BF33E67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7B5EE2-87FF-4582-AA94-A1CDA92D38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026A13-A811-483C-85E3-AB922D234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2BD1E-DBD9-404B-899C-893E4F46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2054-ABB5-4996-83AA-B0996F3FC2ED}" type="datetime1">
              <a:rPr lang="et-EE" smtClean="0"/>
              <a:t>20.09.2024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72386-0E2F-4284-B67A-E98B2E229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35403-C2F9-490C-AECA-F5D00089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AA30-480C-46B8-9756-7A99ADC5AFB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67379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C7756-88E7-4685-8BE9-9EAE2230B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2F9C9-2C44-46B5-9622-F9939638C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F7DBA-A4E6-4C62-8FAD-F80ECEB0C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61F1-BB81-4974-B0ED-0C8EAD23DB23}" type="datetime1">
              <a:rPr lang="et-EE" smtClean="0"/>
              <a:t>20.09.2024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FF3F2-43C6-4E8A-B997-CDC94D0AE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D3B92-C474-4927-BF9E-4D7249A00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AA30-480C-46B8-9756-7A99ADC5AFB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72862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C3AFE5-2089-41B5-A560-AC7D107103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F64B5-5EC8-4A3B-8E50-8D82AE8ED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41CAA-A4EB-4D88-AC4C-904B42BDA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021-3F55-4112-8BEA-454F9966B9A0}" type="datetime1">
              <a:rPr lang="et-EE" smtClean="0"/>
              <a:t>20.09.2024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FBD9E-50E7-4ADE-882E-6A89C34D1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C97CD-54CD-4828-B27E-10E28764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AA30-480C-46B8-9756-7A99ADC5AFB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81073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90735" y="579507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50" charset="0"/>
                <a:ea typeface="Gulim" pitchFamily="34" charset="-127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68592"/>
            <a:ext cx="8785675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/>
              <a:t>Lorem Ipsum Dolor sit Amet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1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2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9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2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0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6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28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5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6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294E-176B-4E9E-A7BC-E466584C3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D1BDD-D6F6-40C9-9938-846A8057E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38A1A-F04B-43BB-9BBD-2C44FB0A9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90706-447C-4580-B7A6-69519ACE9CB4}" type="datetime1">
              <a:rPr lang="et-EE" smtClean="0"/>
              <a:t>20.09.2024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2B9A5-136E-483E-97E5-E38B1F1B2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12958-CF66-49B4-AF7E-300F8D67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CAA30-480C-46B8-9756-7A99ADC5AFB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3187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A37442-EAE9-6CFC-AC74-44222B37F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 descr="An abstract genetic concept">
            <a:extLst>
              <a:ext uri="{FF2B5EF4-FFF2-40B4-BE49-F238E27FC236}">
                <a16:creationId xmlns:a16="http://schemas.microsoft.com/office/drawing/2014/main" id="{A8C35CA3-E52D-436C-7DB9-7164361E73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613" b="1813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4117A24-9D5E-A791-A2F4-8C81AC60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60265" y="-960268"/>
            <a:ext cx="6857998" cy="87785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6000">
                <a:srgbClr val="000000">
                  <a:alpha val="58000"/>
                </a:srgbClr>
              </a:gs>
              <a:gs pos="100000">
                <a:srgbClr val="000000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65050-2BCE-CB01-8A73-8A307019D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8417858" cy="1948497"/>
          </a:xfrm>
          <a:solidFill>
            <a:srgbClr val="265B68">
              <a:alpha val="50196"/>
            </a:srgbClr>
          </a:solidFill>
        </p:spPr>
        <p:txBody>
          <a:bodyPr>
            <a:normAutofit/>
          </a:bodyPr>
          <a:lstStyle/>
          <a:p>
            <a:r>
              <a:rPr lang="et-EE" sz="2400" dirty="0">
                <a:solidFill>
                  <a:schemeClr val="accent5"/>
                </a:solidFill>
              </a:rPr>
              <a:t>30</a:t>
            </a:r>
            <a:r>
              <a:rPr lang="et-EE" sz="2400" dirty="0">
                <a:solidFill>
                  <a:srgbClr val="FFFFFF"/>
                </a:solidFill>
              </a:rPr>
              <a:t> aastat lõimumispoliitikat</a:t>
            </a:r>
            <a:br>
              <a:rPr lang="et-EE" sz="2400" dirty="0">
                <a:solidFill>
                  <a:srgbClr val="FFFFFF"/>
                </a:solidFill>
              </a:rPr>
            </a:br>
            <a:r>
              <a:rPr lang="et-EE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</a:t>
            </a:r>
            <a:r>
              <a:rPr lang="et-EE" sz="2400" dirty="0">
                <a:solidFill>
                  <a:srgbClr val="FFFFFF"/>
                </a:solidFill>
              </a:rPr>
              <a:t> aastat integratsiooni monitooringuid</a:t>
            </a:r>
            <a:br>
              <a:rPr lang="et-EE" sz="2400" dirty="0">
                <a:solidFill>
                  <a:srgbClr val="FFFFFF"/>
                </a:solidFill>
              </a:rPr>
            </a:br>
            <a:r>
              <a:rPr lang="et-EE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</a:t>
            </a:r>
            <a:r>
              <a:rPr lang="et-EE" sz="2400" dirty="0">
                <a:solidFill>
                  <a:srgbClr val="FFFFFF"/>
                </a:solidFill>
              </a:rPr>
              <a:t> aastat uussisserändajate kohanemist</a:t>
            </a:r>
            <a:br>
              <a:rPr lang="et-EE" sz="2400" dirty="0">
                <a:solidFill>
                  <a:srgbClr val="FFFFFF"/>
                </a:solidFill>
              </a:rPr>
            </a:br>
            <a:br>
              <a:rPr lang="et-EE" sz="2400" dirty="0">
                <a:solidFill>
                  <a:srgbClr val="FFFFFF"/>
                </a:solidFill>
              </a:rPr>
            </a:br>
            <a:r>
              <a:rPr lang="et-EE" sz="2400" dirty="0">
                <a:solidFill>
                  <a:srgbClr val="FFFFFF"/>
                </a:solidFill>
              </a:rPr>
              <a:t>… kuidas ja kuhu edasi?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15A79-B912-0977-53F7-15841EE4D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7"/>
            <a:ext cx="5029198" cy="2915253"/>
          </a:xfrm>
        </p:spPr>
        <p:txBody>
          <a:bodyPr>
            <a:normAutofit/>
          </a:bodyPr>
          <a:lstStyle/>
          <a:p>
            <a:endParaRPr lang="et-EE" dirty="0">
              <a:solidFill>
                <a:srgbClr val="FFFFFF"/>
              </a:solidFill>
            </a:endParaRPr>
          </a:p>
          <a:p>
            <a:endParaRPr lang="et-EE" dirty="0">
              <a:solidFill>
                <a:srgbClr val="FFFFFF"/>
              </a:solidFill>
            </a:endParaRPr>
          </a:p>
          <a:p>
            <a:r>
              <a:rPr lang="et-EE" sz="1700" dirty="0">
                <a:solidFill>
                  <a:srgbClr val="FFFFFF"/>
                </a:solidFill>
              </a:rPr>
              <a:t>Kristjan Kaldur (kristjan@ibs.ee)</a:t>
            </a:r>
          </a:p>
          <a:p>
            <a:endParaRPr lang="et-EE" sz="1700" dirty="0">
              <a:solidFill>
                <a:srgbClr val="FFFFFF"/>
              </a:solidFill>
            </a:endParaRPr>
          </a:p>
          <a:p>
            <a:endParaRPr lang="et-EE" sz="1700" dirty="0">
              <a:solidFill>
                <a:srgbClr val="FFFFFF"/>
              </a:solidFill>
            </a:endParaRPr>
          </a:p>
          <a:p>
            <a:r>
              <a:rPr lang="et-EE" sz="1500" dirty="0">
                <a:solidFill>
                  <a:srgbClr val="FFFFFF"/>
                </a:solidFill>
              </a:rPr>
              <a:t>12.09.2024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92CE8D-7DC6-6061-0FB9-1DD8A6341FD2}"/>
              </a:ext>
            </a:extLst>
          </p:cNvPr>
          <p:cNvSpPr/>
          <p:nvPr/>
        </p:nvSpPr>
        <p:spPr>
          <a:xfrm>
            <a:off x="10781841" y="6254673"/>
            <a:ext cx="1410159" cy="60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0E78B6-BA50-9914-EF4E-627DD656E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129" y="6388888"/>
            <a:ext cx="1049554" cy="3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34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544B42-97A4-17D0-4756-CD2847578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8039099" cy="942657"/>
          </a:xfrm>
        </p:spPr>
        <p:txBody>
          <a:bodyPr>
            <a:noAutofit/>
          </a:bodyPr>
          <a:lstStyle/>
          <a:p>
            <a:r>
              <a:rPr lang="et-EE" sz="2400"/>
              <a:t>Uued vs vanad uussisserändajad  ///  kuidas edasi?</a:t>
            </a:r>
            <a:br>
              <a:rPr lang="et-EE" sz="2400"/>
            </a:br>
            <a:br>
              <a:rPr lang="et-EE" sz="1050"/>
            </a:br>
            <a:r>
              <a:rPr lang="et-EE" sz="1800" b="0"/>
              <a:t>2018-2023 saabujad vs 2013-2017 saabujad</a:t>
            </a:r>
            <a:endParaRPr lang="en-GB" sz="2400" b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D51C62-4D66-1062-5D53-D640BE42E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2354580"/>
            <a:ext cx="6316978" cy="410718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1600" dirty="0"/>
              <a:t>Kas taoline olukord uute ja vanade uussisserändajate vahel on ootuspärane?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1600" dirty="0"/>
              <a:t>Kas teatud hoiakutes negatiivsemaks muutumine on hoopis märk </a:t>
            </a:r>
            <a:r>
              <a:rPr lang="et-EE" sz="1600" i="1" dirty="0"/>
              <a:t>heast</a:t>
            </a:r>
            <a:r>
              <a:rPr lang="et-EE" sz="1600" dirty="0"/>
              <a:t> lõimumisest?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1600" dirty="0"/>
              <a:t>Kas me saame ja peame selle valguses kuidagi paremini uute tulijate ootusi juhtima?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1600" dirty="0"/>
              <a:t>Kuid samas, kas ja kui palju on ka Eesti ühiskonna ootused muutunud uussisserändajate suhtes? Näiteks ootused ja eeldused eesti keele õppe/omandamise osas.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1600" dirty="0"/>
              <a:t>Kas eestlased on ka ise muutunud avatumaks, kas teenused on muutunud mitmekesisemaks ja kvaliteetsemaks - mis võib selgitada just kõige uuemate värskete tulijate optimismi?</a:t>
            </a:r>
          </a:p>
        </p:txBody>
      </p:sp>
    </p:spTree>
    <p:extLst>
      <p:ext uri="{BB962C8B-B14F-4D97-AF65-F5344CB8AC3E}">
        <p14:creationId xmlns:p14="http://schemas.microsoft.com/office/powerpoint/2010/main" val="65841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6D3A378B-30F2-677E-ADE3-D99793471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FDE917F-CBA1-48C9-8519-82A8B6208569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9/20/2024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EE0CB3F7-D607-DD27-6318-D95A7FBB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E84AC6A-A0EF-437B-BCEE-4772B0214A58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0108D54A-96BE-55B9-88AB-989261AE54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2" y="472440"/>
            <a:ext cx="2670462" cy="5780300"/>
          </a:xfrm>
          <a:prstGeom prst="rect">
            <a:avLst/>
          </a:prstGeom>
        </p:spPr>
      </p:pic>
      <p:grpSp>
        <p:nvGrpSpPr>
          <p:cNvPr id="6" name="Group 4">
            <a:extLst>
              <a:ext uri="{FF2B5EF4-FFF2-40B4-BE49-F238E27FC236}">
                <a16:creationId xmlns:a16="http://schemas.microsoft.com/office/drawing/2014/main" id="{0BE6B96A-593F-EFD4-81EA-7CABA11232B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42276" y="604149"/>
            <a:ext cx="2668956" cy="5661075"/>
            <a:chOff x="3742" y="-1"/>
            <a:chExt cx="2027" cy="4321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449D1905-035A-C6ED-19BA-C73CA51E82F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42" y="-1"/>
              <a:ext cx="2027" cy="4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D60C6FBA-6442-E61F-A043-30942146B7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-1"/>
              <a:ext cx="2029" cy="4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9B4F-1FC2-32C5-DD9B-56CB481BAC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8817" y="1420634"/>
            <a:ext cx="3626722" cy="49219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80568C-D00B-CA57-949D-5B544B36716F}"/>
              </a:ext>
            </a:extLst>
          </p:cNvPr>
          <p:cNvSpPr txBox="1"/>
          <p:nvPr/>
        </p:nvSpPr>
        <p:spPr>
          <a:xfrm>
            <a:off x="1413183" y="115973"/>
            <a:ext cx="820846" cy="646331"/>
          </a:xfrm>
          <a:prstGeom prst="rect">
            <a:avLst/>
          </a:prstGeom>
          <a:solidFill>
            <a:srgbClr val="6A90CE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t-EE" b="1">
                <a:solidFill>
                  <a:prstClr val="black"/>
                </a:solidFill>
                <a:latin typeface="Neue Haas Grotesk Text Pro" panose="020B0504020202020204" pitchFamily="34" charset="0"/>
              </a:rPr>
              <a:t>PPA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t-EE" b="1">
                <a:solidFill>
                  <a:prstClr val="black"/>
                </a:solidFill>
                <a:latin typeface="Neue Haas Grotesk Text Pro" panose="020B0504020202020204" pitchFamily="34" charset="0"/>
              </a:rPr>
              <a:t>2012</a:t>
            </a:r>
            <a:endParaRPr lang="en-US" b="1">
              <a:solidFill>
                <a:prstClr val="black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A776F4-DE09-47EA-8879-1D11D65EC6C8}"/>
              </a:ext>
            </a:extLst>
          </p:cNvPr>
          <p:cNvSpPr txBox="1"/>
          <p:nvPr/>
        </p:nvSpPr>
        <p:spPr>
          <a:xfrm>
            <a:off x="5219422" y="115973"/>
            <a:ext cx="820846" cy="646331"/>
          </a:xfrm>
          <a:prstGeom prst="rect">
            <a:avLst/>
          </a:prstGeom>
          <a:solidFill>
            <a:srgbClr val="6A90CE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t-EE" b="1" err="1">
                <a:solidFill>
                  <a:prstClr val="black"/>
                </a:solidFill>
                <a:latin typeface="Neue Haas Grotesk Text Pro" panose="020B0504020202020204" pitchFamily="34" charset="0"/>
              </a:rPr>
              <a:t>SiM</a:t>
            </a:r>
            <a:r>
              <a:rPr lang="et-EE" b="1">
                <a:solidFill>
                  <a:prstClr val="black"/>
                </a:solidFill>
                <a:latin typeface="Neue Haas Grotesk Text Pro" panose="020B0504020202020204" pitchFamily="34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t-EE" b="1">
                <a:solidFill>
                  <a:prstClr val="black"/>
                </a:solidFill>
                <a:latin typeface="Neue Haas Grotesk Text Pro" panose="020B0504020202020204" pitchFamily="34" charset="0"/>
              </a:rPr>
              <a:t>2015</a:t>
            </a:r>
            <a:endParaRPr lang="en-US" b="1">
              <a:solidFill>
                <a:prstClr val="black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4E1FDB-1ADB-1161-755B-69F40B2F3673}"/>
              </a:ext>
            </a:extLst>
          </p:cNvPr>
          <p:cNvSpPr txBox="1"/>
          <p:nvPr/>
        </p:nvSpPr>
        <p:spPr>
          <a:xfrm>
            <a:off x="9403080" y="115973"/>
            <a:ext cx="820846" cy="646331"/>
          </a:xfrm>
          <a:prstGeom prst="rect">
            <a:avLst/>
          </a:prstGeom>
          <a:solidFill>
            <a:srgbClr val="6A90CE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t-EE" b="1" err="1">
                <a:solidFill>
                  <a:prstClr val="black"/>
                </a:solidFill>
                <a:latin typeface="Neue Haas Grotesk Text Pro" panose="020B0504020202020204" pitchFamily="34" charset="0"/>
              </a:rPr>
              <a:t>KuM</a:t>
            </a:r>
            <a:r>
              <a:rPr lang="et-EE" b="1">
                <a:solidFill>
                  <a:prstClr val="black"/>
                </a:solidFill>
                <a:latin typeface="Neue Haas Grotesk Text Pro" panose="020B0504020202020204" pitchFamily="34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t-EE" b="1">
                <a:solidFill>
                  <a:prstClr val="black"/>
                </a:solidFill>
                <a:latin typeface="Neue Haas Grotesk Text Pro" panose="020B0504020202020204" pitchFamily="34" charset="0"/>
              </a:rPr>
              <a:t>2022</a:t>
            </a:r>
            <a:endParaRPr lang="en-US" b="1">
              <a:solidFill>
                <a:prstClr val="black"/>
              </a:solidFill>
              <a:latin typeface="Neue Haas Grotesk Tex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49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630C961-0799-6F2C-F4A0-764ED342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7B0CBB1-5421-8AB0-8BD6-C8F8859F9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4291463" cy="1828798"/>
          </a:xfrm>
          <a:custGeom>
            <a:avLst/>
            <a:gdLst>
              <a:gd name="connsiteX0" fmla="*/ 4291463 w 4291463"/>
              <a:gd name="connsiteY0" fmla="*/ 1828798 h 1828798"/>
              <a:gd name="connsiteX1" fmla="*/ 0 w 4291463"/>
              <a:gd name="connsiteY1" fmla="*/ 1828798 h 1828798"/>
              <a:gd name="connsiteX2" fmla="*/ 1813870 w 4291463"/>
              <a:gd name="connsiteY2" fmla="*/ 405504 h 1828798"/>
              <a:gd name="connsiteX3" fmla="*/ 1856352 w 4291463"/>
              <a:gd name="connsiteY3" fmla="*/ 373857 h 1828798"/>
              <a:gd name="connsiteX4" fmla="*/ 2949111 w 4291463"/>
              <a:gd name="connsiteY4" fmla="*/ 1756 h 1828798"/>
              <a:gd name="connsiteX5" fmla="*/ 3068193 w 4291463"/>
              <a:gd name="connsiteY5" fmla="*/ 284 h 1828798"/>
              <a:gd name="connsiteX6" fmla="*/ 4291186 w 4291463"/>
              <a:gd name="connsiteY6" fmla="*/ 430072 h 1828798"/>
              <a:gd name="connsiteX7" fmla="*/ 4291463 w 4291463"/>
              <a:gd name="connsiteY7" fmla="*/ 430316 h 182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1463" h="1828798">
                <a:moveTo>
                  <a:pt x="4291463" y="1828798"/>
                </a:moveTo>
                <a:lnTo>
                  <a:pt x="0" y="1828798"/>
                </a:lnTo>
                <a:lnTo>
                  <a:pt x="1813870" y="405504"/>
                </a:lnTo>
                <a:lnTo>
                  <a:pt x="1856352" y="373857"/>
                </a:lnTo>
                <a:cubicBezTo>
                  <a:pt x="2187982" y="139664"/>
                  <a:pt x="2567993" y="17528"/>
                  <a:pt x="2949111" y="1756"/>
                </a:cubicBezTo>
                <a:cubicBezTo>
                  <a:pt x="2988812" y="114"/>
                  <a:pt x="3028523" y="-375"/>
                  <a:pt x="3068193" y="284"/>
                </a:cubicBezTo>
                <a:cubicBezTo>
                  <a:pt x="3504570" y="7531"/>
                  <a:pt x="3935938" y="153650"/>
                  <a:pt x="4291186" y="430072"/>
                </a:cubicBezTo>
                <a:lnTo>
                  <a:pt x="4291463" y="430316"/>
                </a:lnTo>
                <a:close/>
              </a:path>
            </a:pathLst>
          </a:custGeom>
          <a:gradFill>
            <a:gsLst>
              <a:gs pos="28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8CBFC43-B5A1-1ADD-90E0-C5427EC75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-60000" flipH="1">
            <a:off x="4620200" y="2812310"/>
            <a:ext cx="7602366" cy="4111195"/>
          </a:xfrm>
          <a:custGeom>
            <a:avLst/>
            <a:gdLst>
              <a:gd name="connsiteX0" fmla="*/ 1266091 w 7602366"/>
              <a:gd name="connsiteY0" fmla="*/ 1707 h 4111195"/>
              <a:gd name="connsiteX1" fmla="*/ 36097 w 7602366"/>
              <a:gd name="connsiteY1" fmla="*/ 317762 h 4111195"/>
              <a:gd name="connsiteX2" fmla="*/ 0 w 7602366"/>
              <a:gd name="connsiteY2" fmla="*/ 337363 h 4111195"/>
              <a:gd name="connsiteX3" fmla="*/ 65872 w 7602366"/>
              <a:gd name="connsiteY3" fmla="*/ 4111195 h 4111195"/>
              <a:gd name="connsiteX4" fmla="*/ 7602366 w 7602366"/>
              <a:gd name="connsiteY4" fmla="*/ 3979645 h 4111195"/>
              <a:gd name="connsiteX5" fmla="*/ 3071280 w 7602366"/>
              <a:gd name="connsiteY5" fmla="*/ 550286 h 4111195"/>
              <a:gd name="connsiteX6" fmla="*/ 3009694 w 7602366"/>
              <a:gd name="connsiteY6" fmla="*/ 506058 h 4111195"/>
              <a:gd name="connsiteX7" fmla="*/ 1436547 w 7602366"/>
              <a:gd name="connsiteY7" fmla="*/ 840 h 4111195"/>
              <a:gd name="connsiteX8" fmla="*/ 1266091 w 7602366"/>
              <a:gd name="connsiteY8" fmla="*/ 1707 h 411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02366" h="4111195">
                <a:moveTo>
                  <a:pt x="1266091" y="1707"/>
                </a:moveTo>
                <a:cubicBezTo>
                  <a:pt x="840419" y="16212"/>
                  <a:pt x="419691" y="123046"/>
                  <a:pt x="36097" y="317762"/>
                </a:cubicBezTo>
                <a:lnTo>
                  <a:pt x="0" y="337363"/>
                </a:lnTo>
                <a:lnTo>
                  <a:pt x="65872" y="4111195"/>
                </a:lnTo>
                <a:lnTo>
                  <a:pt x="7602366" y="3979645"/>
                </a:lnTo>
                <a:lnTo>
                  <a:pt x="3071280" y="550286"/>
                </a:lnTo>
                <a:lnTo>
                  <a:pt x="3009694" y="506058"/>
                </a:lnTo>
                <a:cubicBezTo>
                  <a:pt x="2529246" y="179187"/>
                  <a:pt x="1982362" y="13891"/>
                  <a:pt x="1436547" y="840"/>
                </a:cubicBezTo>
                <a:cubicBezTo>
                  <a:pt x="1379692" y="-519"/>
                  <a:pt x="1322847" y="-227"/>
                  <a:pt x="1266091" y="1707"/>
                </a:cubicBezTo>
                <a:close/>
              </a:path>
            </a:pathLst>
          </a:custGeom>
          <a:gradFill>
            <a:gsLst>
              <a:gs pos="32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2A0951-C017-CB96-9229-FAB83B0CC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985313"/>
            <a:ext cx="5029200" cy="2392655"/>
          </a:xfrm>
        </p:spPr>
        <p:txBody>
          <a:bodyPr>
            <a:normAutofit/>
          </a:bodyPr>
          <a:lstStyle/>
          <a:p>
            <a:r>
              <a:rPr lang="et-EE"/>
              <a:t>Aitäh!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18E48-4407-4B0E-3E99-C4E4DBC77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1" y="4485062"/>
            <a:ext cx="4419599" cy="1023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/>
              <a:t>kristjan@ibs.ee</a:t>
            </a:r>
            <a:endParaRPr lang="en-GB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7DC704A-2D29-840E-9881-D2CA34FB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12" y="6037947"/>
            <a:ext cx="1049554" cy="3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47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F84B89C-BB5C-7BD7-E0CB-97CE48938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78FD2D9-A6F5-F7AD-0532-D1532719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-60000" flipH="1">
            <a:off x="1369767" y="902234"/>
            <a:ext cx="10868519" cy="6049352"/>
          </a:xfrm>
          <a:custGeom>
            <a:avLst/>
            <a:gdLst>
              <a:gd name="connsiteX0" fmla="*/ 1648792 w 10868519"/>
              <a:gd name="connsiteY0" fmla="*/ 2336 h 6049352"/>
              <a:gd name="connsiteX1" fmla="*/ 124583 w 10868519"/>
              <a:gd name="connsiteY1" fmla="*/ 358514 h 6049352"/>
              <a:gd name="connsiteX2" fmla="*/ 0 w 10868519"/>
              <a:gd name="connsiteY2" fmla="*/ 420038 h 6049352"/>
              <a:gd name="connsiteX3" fmla="*/ 98260 w 10868519"/>
              <a:gd name="connsiteY3" fmla="*/ 6049352 h 6049352"/>
              <a:gd name="connsiteX4" fmla="*/ 10868519 w 10868519"/>
              <a:gd name="connsiteY4" fmla="*/ 5861357 h 6049352"/>
              <a:gd name="connsiteX5" fmla="*/ 4119075 w 10868519"/>
              <a:gd name="connsiteY5" fmla="*/ 753030 h 6049352"/>
              <a:gd name="connsiteX6" fmla="*/ 4034798 w 10868519"/>
              <a:gd name="connsiteY6" fmla="*/ 692507 h 6049352"/>
              <a:gd name="connsiteX7" fmla="*/ 1882049 w 10868519"/>
              <a:gd name="connsiteY7" fmla="*/ 1150 h 6049352"/>
              <a:gd name="connsiteX8" fmla="*/ 1648792 w 10868519"/>
              <a:gd name="connsiteY8" fmla="*/ 2336 h 604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68519" h="6049352">
                <a:moveTo>
                  <a:pt x="1648792" y="2336"/>
                </a:moveTo>
                <a:cubicBezTo>
                  <a:pt x="1124538" y="20200"/>
                  <a:pt x="605764" y="140406"/>
                  <a:pt x="124583" y="358514"/>
                </a:cubicBezTo>
                <a:lnTo>
                  <a:pt x="0" y="420038"/>
                </a:lnTo>
                <a:lnTo>
                  <a:pt x="98260" y="6049352"/>
                </a:lnTo>
                <a:lnTo>
                  <a:pt x="10868519" y="5861357"/>
                </a:lnTo>
                <a:lnTo>
                  <a:pt x="4119075" y="753030"/>
                </a:lnTo>
                <a:lnTo>
                  <a:pt x="4034798" y="692507"/>
                </a:lnTo>
                <a:cubicBezTo>
                  <a:pt x="3377336" y="245206"/>
                  <a:pt x="2628961" y="19009"/>
                  <a:pt x="1882049" y="1150"/>
                </a:cubicBezTo>
                <a:cubicBezTo>
                  <a:pt x="1804246" y="-711"/>
                  <a:pt x="1726458" y="-310"/>
                  <a:pt x="1648792" y="2336"/>
                </a:cubicBezTo>
                <a:close/>
              </a:path>
            </a:pathLst>
          </a:custGeom>
          <a:gradFill>
            <a:gsLst>
              <a:gs pos="32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B3FCC6-374A-44F0-B18A-0D7C3EFD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718" y="2400300"/>
            <a:ext cx="5602081" cy="33147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400" err="1"/>
              <a:t>Kellest</a:t>
            </a:r>
            <a:r>
              <a:rPr lang="en-US" sz="2400"/>
              <a:t> me </a:t>
            </a:r>
            <a:r>
              <a:rPr lang="en-US" sz="2400" err="1"/>
              <a:t>räägime</a:t>
            </a:r>
            <a:r>
              <a:rPr lang="en-US" sz="2400"/>
              <a:t> </a:t>
            </a:r>
            <a:r>
              <a:rPr lang="en-US" sz="2400" err="1"/>
              <a:t>kui</a:t>
            </a:r>
            <a:r>
              <a:rPr lang="en-US" sz="2400"/>
              <a:t> </a:t>
            </a:r>
            <a:r>
              <a:rPr lang="en-US" sz="2400" err="1"/>
              <a:t>räägime</a:t>
            </a:r>
            <a:r>
              <a:rPr lang="en-US" sz="2400"/>
              <a:t> </a:t>
            </a:r>
            <a:r>
              <a:rPr lang="en-US" sz="2400" err="1"/>
              <a:t>uussisserändajatest</a:t>
            </a:r>
            <a:r>
              <a:rPr lang="en-US" sz="2400"/>
              <a:t>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52BE96-95EA-4DC7-ABEC-373EF0B61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4861" y="584418"/>
            <a:ext cx="5699759" cy="558907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600" dirty="0" err="1"/>
              <a:t>lühiajalised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t-EE" sz="1600" dirty="0" err="1"/>
              <a:t>välistalendid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dirty="0" err="1"/>
              <a:t>välistöötajad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dirty="0" err="1"/>
              <a:t>venekeelsed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dirty="0" err="1"/>
              <a:t>ingliskeelsed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dirty="0" err="1"/>
              <a:t>välistudengid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dirty="0" err="1"/>
              <a:t>välisvilistlased</a:t>
            </a:r>
            <a:endParaRPr lang="et-EE" sz="1600" dirty="0"/>
          </a:p>
          <a:p>
            <a:pPr>
              <a:lnSpc>
                <a:spcPct val="110000"/>
              </a:lnSpc>
            </a:pPr>
            <a:r>
              <a:rPr lang="en-US" sz="1600" dirty="0"/>
              <a:t>expat-</a:t>
            </a:r>
            <a:r>
              <a:rPr lang="en-US" sz="1600" dirty="0" err="1"/>
              <a:t>vähemus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dirty="0" err="1"/>
              <a:t>lähi-immigrandid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dirty="0" err="1"/>
              <a:t>kaug-immigrandid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dirty="0" err="1"/>
              <a:t>pererändega</a:t>
            </a:r>
            <a:r>
              <a:rPr lang="en-US" sz="1600" dirty="0"/>
              <a:t> </a:t>
            </a:r>
            <a:r>
              <a:rPr lang="en-US" sz="1600" dirty="0" err="1"/>
              <a:t>tulijad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dirty="0" err="1"/>
              <a:t>Euroopa</a:t>
            </a:r>
            <a:r>
              <a:rPr lang="en-US" sz="1600" dirty="0"/>
              <a:t> </a:t>
            </a:r>
            <a:r>
              <a:rPr lang="en-US" sz="1600" dirty="0" err="1"/>
              <a:t>Liidu</a:t>
            </a:r>
            <a:r>
              <a:rPr lang="en-US" sz="1600" dirty="0"/>
              <a:t> </a:t>
            </a:r>
            <a:r>
              <a:rPr lang="en-US" sz="1600" dirty="0" err="1"/>
              <a:t>kodanikud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dirty="0" err="1"/>
              <a:t>rahvusvahelise</a:t>
            </a:r>
            <a:r>
              <a:rPr lang="en-US" sz="1600" dirty="0"/>
              <a:t> </a:t>
            </a:r>
            <a:r>
              <a:rPr lang="en-US" sz="1600" dirty="0" err="1"/>
              <a:t>kaitse</a:t>
            </a:r>
            <a:r>
              <a:rPr lang="en-US" sz="1600" dirty="0"/>
              <a:t> </a:t>
            </a:r>
            <a:r>
              <a:rPr lang="en-US" sz="1600" dirty="0" err="1"/>
              <a:t>saajad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dirty="0" err="1"/>
              <a:t>kolmandate</a:t>
            </a:r>
            <a:r>
              <a:rPr lang="en-US" sz="1600" dirty="0"/>
              <a:t> </a:t>
            </a:r>
            <a:r>
              <a:rPr lang="en-US" sz="1600" dirty="0" err="1"/>
              <a:t>riikide</a:t>
            </a:r>
            <a:r>
              <a:rPr lang="en-US" sz="1600" dirty="0"/>
              <a:t> </a:t>
            </a:r>
            <a:r>
              <a:rPr lang="en-US" sz="1600" dirty="0" err="1"/>
              <a:t>kodanikud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dirty="0" err="1"/>
              <a:t>Eesti</a:t>
            </a:r>
            <a:r>
              <a:rPr lang="en-US" sz="1600" dirty="0"/>
              <a:t> </a:t>
            </a:r>
            <a:r>
              <a:rPr lang="en-US" sz="1600" dirty="0" err="1"/>
              <a:t>kodanikest</a:t>
            </a:r>
            <a:r>
              <a:rPr lang="en-US" sz="1600" dirty="0"/>
              <a:t> </a:t>
            </a:r>
            <a:r>
              <a:rPr lang="en-US" sz="1600" dirty="0" err="1"/>
              <a:t>tagasipöördujad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608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544B42-97A4-17D0-4756-CD2847578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92708"/>
            <a:ext cx="9073896" cy="662940"/>
          </a:xfrm>
        </p:spPr>
        <p:txBody>
          <a:bodyPr>
            <a:noAutofit/>
          </a:bodyPr>
          <a:lstStyle/>
          <a:p>
            <a:r>
              <a:rPr lang="et-EE" sz="2400" dirty="0"/>
              <a:t>Uussisserändajate kohanemise võtmevaldkonnad</a:t>
            </a:r>
            <a:endParaRPr lang="en-GB" sz="2400" b="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BC919D0-1DAF-FD42-0371-780BC7CDE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11346"/>
              </p:ext>
            </p:extLst>
          </p:nvPr>
        </p:nvGraphicFramePr>
        <p:xfrm>
          <a:off x="1121664" y="1837945"/>
          <a:ext cx="5214352" cy="4816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4352">
                  <a:extLst>
                    <a:ext uri="{9D8B030D-6E8A-4147-A177-3AD203B41FA5}">
                      <a16:colId xmlns:a16="http://schemas.microsoft.com/office/drawing/2014/main" val="3819870868"/>
                    </a:ext>
                  </a:extLst>
                </a:gridCol>
              </a:tblGrid>
              <a:tr h="304983">
                <a:tc>
                  <a:txBody>
                    <a:bodyPr/>
                    <a:lstStyle/>
                    <a:p>
                      <a:r>
                        <a:rPr lang="et-EE" sz="1400" dirty="0"/>
                        <a:t>2014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18125"/>
                  </a:ext>
                </a:extLst>
              </a:tr>
              <a:tr h="631297">
                <a:tc>
                  <a:txBody>
                    <a:bodyPr/>
                    <a:lstStyle/>
                    <a:p>
                      <a:r>
                        <a:rPr lang="et-EE" sz="1400" b="1" dirty="0"/>
                        <a:t>Informatsioon</a:t>
                      </a:r>
                      <a:r>
                        <a:rPr lang="et-EE" sz="1400" dirty="0"/>
                        <a:t> killustatud, ainult osaliselt inglise keeles, kohandamata välismaalase jaoks.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0935"/>
                  </a:ext>
                </a:extLst>
              </a:tr>
              <a:tr h="263040">
                <a:tc>
                  <a:txBody>
                    <a:bodyPr/>
                    <a:lstStyle/>
                    <a:p>
                      <a:r>
                        <a:rPr lang="et-EE" sz="1400" dirty="0"/>
                        <a:t>Vajadus ühtse </a:t>
                      </a:r>
                      <a:r>
                        <a:rPr lang="et-EE" sz="1400" b="1" dirty="0"/>
                        <a:t>infoportaali</a:t>
                      </a:r>
                      <a:r>
                        <a:rPr lang="et-EE" sz="1400" dirty="0"/>
                        <a:t> järele.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08133"/>
                  </a:ext>
                </a:extLst>
              </a:tr>
              <a:tr h="999554">
                <a:tc>
                  <a:txBody>
                    <a:bodyPr/>
                    <a:lstStyle/>
                    <a:p>
                      <a:r>
                        <a:rPr lang="et-EE" sz="1400" b="1" dirty="0"/>
                        <a:t>Elamislubade menetlemine</a:t>
                      </a:r>
                      <a:r>
                        <a:rPr lang="et-EE" sz="1400" dirty="0"/>
                        <a:t>, keeruline, läbipaistmatu (teadmatus), teenindus teenindussaalides ja vastuskirjades probleemne.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543857"/>
                  </a:ext>
                </a:extLst>
              </a:tr>
              <a:tr h="815426">
                <a:tc>
                  <a:txBody>
                    <a:bodyPr/>
                    <a:lstStyle/>
                    <a:p>
                      <a:r>
                        <a:rPr lang="et-EE" sz="1400" b="1" dirty="0"/>
                        <a:t>Keeleõppe</a:t>
                      </a:r>
                      <a:r>
                        <a:rPr lang="et-EE" sz="1400" dirty="0"/>
                        <a:t> madal motivatsioon, keelekursuste kvaliteet kõikuv, infot keeruline leida, tugev vastumeelsus kohustusliku keeleõppe osas.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629620"/>
                  </a:ext>
                </a:extLst>
              </a:tr>
              <a:tr h="815426">
                <a:tc>
                  <a:txBody>
                    <a:bodyPr/>
                    <a:lstStyle/>
                    <a:p>
                      <a:r>
                        <a:rPr lang="et-EE" sz="1400" b="1" dirty="0"/>
                        <a:t>Tööturule sisenemine </a:t>
                      </a:r>
                      <a:r>
                        <a:rPr lang="et-EE" sz="1400" dirty="0"/>
                        <a:t>keeruline, praktikakohti pole, tööturgu ei tunta, sotsiaalne võrgustik ei toeta. Kuid ka Eesti tööandjad ise ei tea ega pole huvitatud välistudengitest.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287010"/>
                  </a:ext>
                </a:extLst>
              </a:tr>
              <a:tr h="815426">
                <a:tc>
                  <a:txBody>
                    <a:bodyPr/>
                    <a:lstStyle/>
                    <a:p>
                      <a:r>
                        <a:rPr lang="et-EE" sz="1400" dirty="0"/>
                        <a:t>Riiklik </a:t>
                      </a:r>
                      <a:r>
                        <a:rPr lang="et-EE" sz="1400" b="1" dirty="0"/>
                        <a:t>toetav tugisüsteem </a:t>
                      </a:r>
                      <a:r>
                        <a:rPr lang="et-EE" sz="1400" dirty="0"/>
                        <a:t>puudu, asutuste tööjaotus koordineerimata, iseseisev meetmete/tegevuste kujundamine, sh killustatus/dubleerimine, ühtset visiooni pole.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98581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1E9F967-1C04-366A-DB6D-D053E7A57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808558"/>
              </p:ext>
            </p:extLst>
          </p:nvPr>
        </p:nvGraphicFramePr>
        <p:xfrm>
          <a:off x="6484018" y="1837945"/>
          <a:ext cx="5560328" cy="481636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560328">
                  <a:extLst>
                    <a:ext uri="{9D8B030D-6E8A-4147-A177-3AD203B41FA5}">
                      <a16:colId xmlns:a16="http://schemas.microsoft.com/office/drawing/2014/main" val="3626982880"/>
                    </a:ext>
                  </a:extLst>
                </a:gridCol>
              </a:tblGrid>
              <a:tr h="304983">
                <a:tc>
                  <a:txBody>
                    <a:bodyPr/>
                    <a:lstStyle/>
                    <a:p>
                      <a:r>
                        <a:rPr lang="et-EE" sz="1400" dirty="0"/>
                        <a:t>2019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18125"/>
                  </a:ext>
                </a:extLst>
              </a:tr>
              <a:tr h="631297">
                <a:tc>
                  <a:txBody>
                    <a:bodyPr/>
                    <a:lstStyle/>
                    <a:p>
                      <a:r>
                        <a:rPr lang="et-EE" sz="1400" b="1" dirty="0"/>
                        <a:t>Infot</a:t>
                      </a:r>
                      <a:r>
                        <a:rPr lang="et-EE" sz="1400" dirty="0"/>
                        <a:t> juba on piisavalt, kuid vajalik pakendada vajaduspõhiselt. Strateegilise kommunikatsiooni vaade puudulik.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0935"/>
                  </a:ext>
                </a:extLst>
              </a:tr>
              <a:tr h="263040">
                <a:tc>
                  <a:txBody>
                    <a:bodyPr/>
                    <a:lstStyle/>
                    <a:p>
                      <a:r>
                        <a:rPr lang="et-EE" sz="1400" dirty="0"/>
                        <a:t>Jätkuvalt vajadus ühtse veebivärava järele.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08133"/>
                  </a:ext>
                </a:extLst>
              </a:tr>
              <a:tr h="999554">
                <a:tc>
                  <a:txBody>
                    <a:bodyPr/>
                    <a:lstStyle/>
                    <a:p>
                      <a:r>
                        <a:rPr lang="et-EE" sz="1400" b="1" dirty="0"/>
                        <a:t>Haridus</a:t>
                      </a:r>
                      <a:r>
                        <a:rPr lang="et-EE" sz="1400" dirty="0"/>
                        <a:t>. Teadmatus eesti haridussüsteemist, kuigi paljud tulevad PISA tulemuste tõttu (hiljem kahetsetakse v. kooli panekut). Tugisüsteem lapsevanemale puudulik, ja uussisserändajast lapse toetamine koolides alles lapsekingades.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543857"/>
                  </a:ext>
                </a:extLst>
              </a:tr>
              <a:tr h="815426">
                <a:tc>
                  <a:txBody>
                    <a:bodyPr/>
                    <a:lstStyle/>
                    <a:p>
                      <a:r>
                        <a:rPr lang="et-EE" sz="1400" b="1" dirty="0"/>
                        <a:t>Eesti keelt </a:t>
                      </a:r>
                      <a:r>
                        <a:rPr lang="et-EE" sz="1400" dirty="0"/>
                        <a:t>küll väärtustatakse, kuid motivatsioon jätkuvalt madal. Võimalus </a:t>
                      </a:r>
                      <a:r>
                        <a:rPr lang="et-EE" sz="1400" b="0" dirty="0"/>
                        <a:t>järjepidevalt õppida</a:t>
                      </a:r>
                      <a:r>
                        <a:rPr lang="et-EE" sz="1400" b="1" dirty="0"/>
                        <a:t> </a:t>
                      </a:r>
                      <a:r>
                        <a:rPr lang="et-EE" sz="1400" dirty="0"/>
                        <a:t>süsteemitu. Vähene teadlikkus õppevõimalustest. Samas olukord parem kui kunagi varem.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629620"/>
                  </a:ext>
                </a:extLst>
              </a:tr>
              <a:tr h="815426">
                <a:tc>
                  <a:txBody>
                    <a:bodyPr/>
                    <a:lstStyle/>
                    <a:p>
                      <a:r>
                        <a:rPr lang="et-EE" sz="1400" b="1" dirty="0"/>
                        <a:t>Ettevõtjad</a:t>
                      </a:r>
                      <a:r>
                        <a:rPr lang="et-EE" sz="1400" dirty="0"/>
                        <a:t> juba teadlikumad, kuid suureks mureks kvoodid. Tõstatuvad nn uued küsimused nagu töökultuur ja mitmekesisuse juhtimine. Välistudengite potentsiaal jätkuvalt alakasutatud.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287010"/>
                  </a:ext>
                </a:extLst>
              </a:tr>
              <a:tr h="815426">
                <a:tc>
                  <a:txBody>
                    <a:bodyPr/>
                    <a:lstStyle/>
                    <a:p>
                      <a:r>
                        <a:rPr lang="et-EE" sz="1400" b="1" dirty="0"/>
                        <a:t>Kohanemise toetamise ökosüsteem</a:t>
                      </a:r>
                      <a:r>
                        <a:rPr lang="et-EE" sz="1400" dirty="0"/>
                        <a:t> muutunud oluliselt komplekssemaks. Uued teenused, uued mahud, uued sihtrühmad, uued huvigrupid. Suurim väljakutse – kuidas panna see kõik omavahelisse koostoimesse?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985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81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C4F049F8-87E1-403E-2A50-2F4544BF8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6D3A378B-30F2-677E-ADE3-D99793471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FDE917F-CBA1-48C9-8519-82A8B6208569}" type="datetime1"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9/20/2024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EE0CB3F7-D607-DD27-6318-D95A7FBB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E84AC6A-A0EF-437B-BCEE-4772B0214A58}" type="slidenum"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04103-7F7F-5BE8-4F85-745F0D780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90" y="16746"/>
            <a:ext cx="10480551" cy="684125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C4A23E6-8593-BC0D-9548-3E6D729E7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784747"/>
            <a:ext cx="3846394" cy="1555842"/>
          </a:xfrm>
        </p:spPr>
        <p:txBody>
          <a:bodyPr>
            <a:normAutofit/>
          </a:bodyPr>
          <a:lstStyle/>
          <a:p>
            <a:r>
              <a:rPr lang="et-EE" sz="2000" dirty="0"/>
              <a:t>Uussisserändajate kohanemise toetamise tugisüsteem aastal 2013/2014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99688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544B42-97A4-17D0-4756-CD2847578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211580"/>
            <a:ext cx="7124700" cy="982980"/>
          </a:xfrm>
        </p:spPr>
        <p:txBody>
          <a:bodyPr>
            <a:noAutofit/>
          </a:bodyPr>
          <a:lstStyle/>
          <a:p>
            <a:r>
              <a:rPr lang="et-EE" sz="2400"/>
              <a:t>Uued vs vanad uussisserändajad  ///  </a:t>
            </a:r>
            <a:r>
              <a:rPr lang="et-EE" sz="2400">
                <a:solidFill>
                  <a:schemeClr val="accent6"/>
                </a:solidFill>
              </a:rPr>
              <a:t>positiivne</a:t>
            </a:r>
            <a:br>
              <a:rPr lang="et-EE" sz="2400"/>
            </a:br>
            <a:br>
              <a:rPr lang="et-EE" sz="1050"/>
            </a:br>
            <a:r>
              <a:rPr lang="et-EE" sz="1800" b="0"/>
              <a:t>2018-2023 saabujad vs 2013-2017 saabujad</a:t>
            </a:r>
            <a:endParaRPr lang="en-GB" sz="2400" b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D51C62-4D66-1062-5D53-D640BE42E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484120"/>
            <a:ext cx="6455434" cy="38404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1600" dirty="0"/>
              <a:t>Paraneb </a:t>
            </a:r>
            <a:r>
              <a:rPr lang="et-EE" sz="1600" b="1" dirty="0"/>
              <a:t>eesti keele oskus</a:t>
            </a:r>
            <a:r>
              <a:rPr lang="et-EE" sz="1600" dirty="0"/>
              <a:t>.*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1600" b="1" dirty="0"/>
              <a:t>Ühtekuuluvustunne</a:t>
            </a:r>
            <a:r>
              <a:rPr lang="et-EE" sz="1600" dirty="0"/>
              <a:t> tõuseb iga Eestis viibitud aastaga: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t-EE" sz="1400" dirty="0">
                <a:solidFill>
                  <a:schemeClr val="tx1"/>
                </a:solidFill>
              </a:rPr>
              <a:t>seotus Eestiga 79% &gt; 86%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t-EE" sz="1400" dirty="0">
                <a:solidFill>
                  <a:schemeClr val="tx1"/>
                </a:solidFill>
              </a:rPr>
              <a:t>lähedustunne eestlastega 48% &gt; 57%**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1600" b="1" dirty="0">
                <a:solidFill>
                  <a:schemeClr val="tx1"/>
                </a:solidFill>
              </a:rPr>
              <a:t>Kontaktid eestlastega </a:t>
            </a:r>
            <a:r>
              <a:rPr lang="et-EE" sz="1600" dirty="0">
                <a:solidFill>
                  <a:schemeClr val="tx1"/>
                </a:solidFill>
              </a:rPr>
              <a:t>suurenevad.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1600" dirty="0">
                <a:solidFill>
                  <a:schemeClr val="tx1"/>
                </a:solidFill>
              </a:rPr>
              <a:t>Väheneb </a:t>
            </a:r>
            <a:r>
              <a:rPr lang="et-EE" sz="1600" b="1" dirty="0">
                <a:solidFill>
                  <a:schemeClr val="tx1"/>
                </a:solidFill>
              </a:rPr>
              <a:t>eraldatuse tunne.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1600" dirty="0"/>
              <a:t>Väheneb </a:t>
            </a:r>
            <a:r>
              <a:rPr lang="et-EE" sz="1600" b="1" dirty="0"/>
              <a:t>informatsiooni puudus.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1600" dirty="0">
                <a:solidFill>
                  <a:schemeClr val="tx1"/>
                </a:solidFill>
              </a:rPr>
              <a:t>Paraneb </a:t>
            </a:r>
            <a:r>
              <a:rPr lang="et-EE" sz="1600" b="1" dirty="0">
                <a:solidFill>
                  <a:schemeClr val="tx1"/>
                </a:solidFill>
              </a:rPr>
              <a:t>avalikele teenustele ligipääs </a:t>
            </a:r>
            <a:r>
              <a:rPr lang="et-EE" sz="1600" dirty="0">
                <a:solidFill>
                  <a:schemeClr val="tx1"/>
                </a:solidFill>
              </a:rPr>
              <a:t>(ca 5-10 protsendipunkti sõltuvalt teenusest).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1600" dirty="0"/>
              <a:t>Jmt.</a:t>
            </a:r>
            <a:endParaRPr lang="et-E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4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1">
            <a:extLst>
              <a:ext uri="{FF2B5EF4-FFF2-40B4-BE49-F238E27FC236}">
                <a16:creationId xmlns:a16="http://schemas.microsoft.com/office/drawing/2014/main" id="{DD084BC9-9589-DA0E-171E-997C32DCC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850005"/>
            <a:ext cx="8238564" cy="1655289"/>
          </a:xfrm>
        </p:spPr>
        <p:txBody>
          <a:bodyPr>
            <a:normAutofit/>
          </a:bodyPr>
          <a:lstStyle/>
          <a:p>
            <a:r>
              <a:rPr lang="et-EE" sz="2400"/>
              <a:t>Uussisserändajate e</a:t>
            </a:r>
            <a:r>
              <a:rPr lang="fi-FI" sz="2400"/>
              <a:t>esti </a:t>
            </a:r>
            <a:r>
              <a:rPr lang="fi-FI" sz="2400" err="1"/>
              <a:t>keele</a:t>
            </a:r>
            <a:r>
              <a:rPr lang="fi-FI" sz="2400"/>
              <a:t> </a:t>
            </a:r>
            <a:r>
              <a:rPr lang="fi-FI" sz="2400" err="1"/>
              <a:t>oskuse</a:t>
            </a:r>
            <a:r>
              <a:rPr lang="fi-FI" sz="2400"/>
              <a:t> </a:t>
            </a:r>
            <a:r>
              <a:rPr lang="fi-FI" sz="2400" err="1"/>
              <a:t>tas</a:t>
            </a:r>
            <a:r>
              <a:rPr lang="et-EE" sz="2400"/>
              <a:t>e</a:t>
            </a:r>
            <a:br>
              <a:rPr lang="et-EE" sz="2400"/>
            </a:br>
            <a:r>
              <a:rPr lang="et-EE" sz="1600" b="0"/>
              <a:t>(keskmine, Eestis elatud/viibitud aastate lõikes, n=2333, EIM2020)</a:t>
            </a:r>
            <a:endParaRPr lang="en-US" sz="1600" b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6D3A378B-30F2-677E-ADE3-D99793471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FDE917F-CBA1-48C9-8519-82A8B6208569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9/20/2024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EE0CB3F7-D607-DD27-6318-D95A7FBB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E84AC6A-A0EF-437B-BCEE-4772B0214A58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8210101-557F-9994-8067-A04C13E344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932407"/>
              </p:ext>
            </p:extLst>
          </p:nvPr>
        </p:nvGraphicFramePr>
        <p:xfrm>
          <a:off x="1066800" y="2620652"/>
          <a:ext cx="8576821" cy="4062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7926BF3-D62D-494F-6F9C-EA653F25EC17}"/>
              </a:ext>
            </a:extLst>
          </p:cNvPr>
          <p:cNvSpPr txBox="1"/>
          <p:nvPr/>
        </p:nvSpPr>
        <p:spPr>
          <a:xfrm>
            <a:off x="9686153" y="3958003"/>
            <a:ext cx="2594452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300" b="1" i="1">
                <a:solidFill>
                  <a:schemeClr val="tx1"/>
                </a:solidFill>
              </a:rPr>
              <a:t>Spikker</a:t>
            </a:r>
          </a:p>
          <a:p>
            <a:endParaRPr lang="et-EE" sz="400" b="1" i="1"/>
          </a:p>
          <a:p>
            <a:r>
              <a:rPr lang="et-EE" sz="1300" b="1" i="1">
                <a:solidFill>
                  <a:schemeClr val="tx1"/>
                </a:solidFill>
              </a:rPr>
              <a:t>5</a:t>
            </a:r>
            <a:r>
              <a:rPr lang="et-EE" sz="1300" i="1">
                <a:solidFill>
                  <a:schemeClr val="tx1"/>
                </a:solidFill>
              </a:rPr>
              <a:t> = </a:t>
            </a:r>
            <a:r>
              <a:rPr lang="en-GB" sz="1300" i="1" err="1">
                <a:solidFill>
                  <a:schemeClr val="tx1"/>
                </a:solidFill>
              </a:rPr>
              <a:t>Vald</a:t>
            </a:r>
            <a:r>
              <a:rPr lang="et-EE" sz="1300" i="1" err="1">
                <a:solidFill>
                  <a:schemeClr val="tx1"/>
                </a:solidFill>
              </a:rPr>
              <a:t>an</a:t>
            </a:r>
            <a:r>
              <a:rPr lang="en-GB" sz="1300" i="1">
                <a:solidFill>
                  <a:schemeClr val="tx1"/>
                </a:solidFill>
              </a:rPr>
              <a:t> </a:t>
            </a:r>
            <a:r>
              <a:rPr lang="en-GB" sz="1300" i="1" err="1">
                <a:solidFill>
                  <a:schemeClr val="tx1"/>
                </a:solidFill>
              </a:rPr>
              <a:t>vabalt</a:t>
            </a:r>
            <a:endParaRPr lang="en-GB" sz="1300" i="1">
              <a:solidFill>
                <a:schemeClr val="tx1"/>
              </a:solidFill>
            </a:endParaRPr>
          </a:p>
          <a:p>
            <a:r>
              <a:rPr lang="et-EE" sz="1300" b="1" i="1">
                <a:solidFill>
                  <a:schemeClr val="tx1"/>
                </a:solidFill>
              </a:rPr>
              <a:t>4</a:t>
            </a:r>
            <a:r>
              <a:rPr lang="et-EE" sz="1300" i="1">
                <a:solidFill>
                  <a:schemeClr val="tx1"/>
                </a:solidFill>
              </a:rPr>
              <a:t> = </a:t>
            </a:r>
            <a:r>
              <a:rPr lang="en-GB" sz="1300" i="1" err="1">
                <a:solidFill>
                  <a:schemeClr val="tx1"/>
                </a:solidFill>
              </a:rPr>
              <a:t>Saa</a:t>
            </a:r>
            <a:r>
              <a:rPr lang="et-EE" sz="1300" i="1">
                <a:solidFill>
                  <a:schemeClr val="tx1"/>
                </a:solidFill>
              </a:rPr>
              <a:t>n</a:t>
            </a:r>
            <a:r>
              <a:rPr lang="en-GB" sz="1300" i="1">
                <a:solidFill>
                  <a:schemeClr val="tx1"/>
                </a:solidFill>
              </a:rPr>
              <a:t> </a:t>
            </a:r>
            <a:r>
              <a:rPr lang="en-GB" sz="1300" i="1" err="1">
                <a:solidFill>
                  <a:schemeClr val="tx1"/>
                </a:solidFill>
              </a:rPr>
              <a:t>aru</a:t>
            </a:r>
            <a:r>
              <a:rPr lang="en-GB" sz="1300" i="1">
                <a:solidFill>
                  <a:schemeClr val="tx1"/>
                </a:solidFill>
              </a:rPr>
              <a:t>, </a:t>
            </a:r>
            <a:r>
              <a:rPr lang="en-GB" sz="1300" i="1" err="1">
                <a:solidFill>
                  <a:schemeClr val="tx1"/>
                </a:solidFill>
              </a:rPr>
              <a:t>räägi</a:t>
            </a:r>
            <a:r>
              <a:rPr lang="et-EE" sz="1300" i="1">
                <a:solidFill>
                  <a:schemeClr val="tx1"/>
                </a:solidFill>
              </a:rPr>
              <a:t>n</a:t>
            </a:r>
            <a:r>
              <a:rPr lang="en-GB" sz="1300" i="1">
                <a:solidFill>
                  <a:schemeClr val="tx1"/>
                </a:solidFill>
              </a:rPr>
              <a:t>, </a:t>
            </a:r>
            <a:r>
              <a:rPr lang="en-GB" sz="1300" i="1" err="1">
                <a:solidFill>
                  <a:schemeClr val="tx1"/>
                </a:solidFill>
              </a:rPr>
              <a:t>kirjuta</a:t>
            </a:r>
            <a:r>
              <a:rPr lang="et-EE" sz="1300" i="1">
                <a:solidFill>
                  <a:schemeClr val="tx1"/>
                </a:solidFill>
              </a:rPr>
              <a:t>n</a:t>
            </a:r>
            <a:endParaRPr lang="en-GB" sz="1300" i="1">
              <a:solidFill>
                <a:schemeClr val="tx1"/>
              </a:solidFill>
            </a:endParaRPr>
          </a:p>
          <a:p>
            <a:r>
              <a:rPr lang="et-EE" sz="1300" b="1" i="1">
                <a:solidFill>
                  <a:schemeClr val="tx1"/>
                </a:solidFill>
              </a:rPr>
              <a:t>3</a:t>
            </a:r>
            <a:r>
              <a:rPr lang="et-EE" sz="1300" i="1">
                <a:solidFill>
                  <a:schemeClr val="tx1"/>
                </a:solidFill>
              </a:rPr>
              <a:t> = </a:t>
            </a:r>
            <a:r>
              <a:rPr lang="en-GB" sz="1300" i="1" err="1">
                <a:solidFill>
                  <a:schemeClr val="tx1"/>
                </a:solidFill>
              </a:rPr>
              <a:t>Saa</a:t>
            </a:r>
            <a:r>
              <a:rPr lang="et-EE" sz="1300" i="1">
                <a:solidFill>
                  <a:schemeClr val="tx1"/>
                </a:solidFill>
              </a:rPr>
              <a:t>n</a:t>
            </a:r>
            <a:r>
              <a:rPr lang="en-GB" sz="1300" i="1">
                <a:solidFill>
                  <a:schemeClr val="tx1"/>
                </a:solidFill>
              </a:rPr>
              <a:t> </a:t>
            </a:r>
            <a:r>
              <a:rPr lang="en-GB" sz="1300" i="1" err="1">
                <a:solidFill>
                  <a:schemeClr val="tx1"/>
                </a:solidFill>
              </a:rPr>
              <a:t>aru</a:t>
            </a:r>
            <a:r>
              <a:rPr lang="en-GB" sz="1300" i="1">
                <a:solidFill>
                  <a:schemeClr val="tx1"/>
                </a:solidFill>
              </a:rPr>
              <a:t>, </a:t>
            </a:r>
            <a:r>
              <a:rPr lang="en-GB" sz="1300" i="1" err="1">
                <a:solidFill>
                  <a:schemeClr val="tx1"/>
                </a:solidFill>
              </a:rPr>
              <a:t>räägi</a:t>
            </a:r>
            <a:r>
              <a:rPr lang="et-EE" sz="1300" i="1">
                <a:solidFill>
                  <a:schemeClr val="tx1"/>
                </a:solidFill>
              </a:rPr>
              <a:t>n</a:t>
            </a:r>
            <a:r>
              <a:rPr lang="en-GB" sz="1300" i="1">
                <a:solidFill>
                  <a:schemeClr val="tx1"/>
                </a:solidFill>
              </a:rPr>
              <a:t> </a:t>
            </a:r>
            <a:r>
              <a:rPr lang="en-GB" sz="1300" i="1" err="1">
                <a:solidFill>
                  <a:schemeClr val="tx1"/>
                </a:solidFill>
              </a:rPr>
              <a:t>veidi</a:t>
            </a:r>
            <a:endParaRPr lang="en-GB" sz="1300" i="1">
              <a:solidFill>
                <a:schemeClr val="tx1"/>
              </a:solidFill>
            </a:endParaRPr>
          </a:p>
          <a:p>
            <a:r>
              <a:rPr lang="et-EE" sz="1300" b="1" i="1">
                <a:solidFill>
                  <a:schemeClr val="tx1"/>
                </a:solidFill>
              </a:rPr>
              <a:t>2</a:t>
            </a:r>
            <a:r>
              <a:rPr lang="et-EE" sz="1300" i="1">
                <a:solidFill>
                  <a:schemeClr val="tx1"/>
                </a:solidFill>
              </a:rPr>
              <a:t> = </a:t>
            </a:r>
            <a:r>
              <a:rPr lang="en-GB" sz="1300" i="1" err="1">
                <a:solidFill>
                  <a:schemeClr val="tx1"/>
                </a:solidFill>
              </a:rPr>
              <a:t>Saa</a:t>
            </a:r>
            <a:r>
              <a:rPr lang="et-EE" sz="1300" i="1">
                <a:solidFill>
                  <a:schemeClr val="tx1"/>
                </a:solidFill>
              </a:rPr>
              <a:t>n</a:t>
            </a:r>
            <a:r>
              <a:rPr lang="en-GB" sz="1300" i="1">
                <a:solidFill>
                  <a:schemeClr val="tx1"/>
                </a:solidFill>
              </a:rPr>
              <a:t> </a:t>
            </a:r>
            <a:r>
              <a:rPr lang="en-GB" sz="1300" i="1" err="1">
                <a:solidFill>
                  <a:schemeClr val="tx1"/>
                </a:solidFill>
              </a:rPr>
              <a:t>aru</a:t>
            </a:r>
            <a:r>
              <a:rPr lang="en-GB" sz="1300" i="1">
                <a:solidFill>
                  <a:schemeClr val="tx1"/>
                </a:solidFill>
              </a:rPr>
              <a:t> </a:t>
            </a:r>
            <a:r>
              <a:rPr lang="en-GB" sz="1300" i="1" err="1">
                <a:solidFill>
                  <a:schemeClr val="tx1"/>
                </a:solidFill>
              </a:rPr>
              <a:t>veidi</a:t>
            </a:r>
            <a:r>
              <a:rPr lang="en-GB" sz="1300" i="1">
                <a:solidFill>
                  <a:schemeClr val="tx1"/>
                </a:solidFill>
              </a:rPr>
              <a:t>, aga </a:t>
            </a:r>
            <a:r>
              <a:rPr lang="en-GB" sz="1300" i="1" err="1">
                <a:solidFill>
                  <a:schemeClr val="tx1"/>
                </a:solidFill>
              </a:rPr>
              <a:t>ei</a:t>
            </a:r>
            <a:r>
              <a:rPr lang="en-GB" sz="1300" i="1">
                <a:solidFill>
                  <a:schemeClr val="tx1"/>
                </a:solidFill>
              </a:rPr>
              <a:t> </a:t>
            </a:r>
            <a:r>
              <a:rPr lang="en-GB" sz="1300" i="1" err="1">
                <a:solidFill>
                  <a:schemeClr val="tx1"/>
                </a:solidFill>
              </a:rPr>
              <a:t>räägi</a:t>
            </a:r>
            <a:endParaRPr lang="en-GB" sz="1300" i="1">
              <a:solidFill>
                <a:schemeClr val="tx1"/>
              </a:solidFill>
            </a:endParaRPr>
          </a:p>
          <a:p>
            <a:r>
              <a:rPr lang="et-EE" sz="1300" b="1" i="1">
                <a:solidFill>
                  <a:schemeClr val="tx1"/>
                </a:solidFill>
              </a:rPr>
              <a:t>1</a:t>
            </a:r>
            <a:r>
              <a:rPr lang="et-EE" sz="1300" i="1">
                <a:solidFill>
                  <a:schemeClr val="tx1"/>
                </a:solidFill>
              </a:rPr>
              <a:t> = </a:t>
            </a:r>
            <a:r>
              <a:rPr lang="en-GB" sz="1300" i="1" err="1">
                <a:solidFill>
                  <a:schemeClr val="tx1"/>
                </a:solidFill>
              </a:rPr>
              <a:t>Üldse</a:t>
            </a:r>
            <a:r>
              <a:rPr lang="en-GB" sz="1300" i="1">
                <a:solidFill>
                  <a:schemeClr val="tx1"/>
                </a:solidFill>
              </a:rPr>
              <a:t> </a:t>
            </a:r>
            <a:r>
              <a:rPr lang="en-GB" sz="1300" i="1" err="1">
                <a:solidFill>
                  <a:schemeClr val="tx1"/>
                </a:solidFill>
              </a:rPr>
              <a:t>ei</a:t>
            </a:r>
            <a:r>
              <a:rPr lang="en-GB" sz="1300" i="1">
                <a:solidFill>
                  <a:schemeClr val="tx1"/>
                </a:solidFill>
              </a:rPr>
              <a:t> </a:t>
            </a:r>
            <a:r>
              <a:rPr lang="en-GB" sz="1300" i="1" err="1">
                <a:solidFill>
                  <a:schemeClr val="tx1"/>
                </a:solidFill>
              </a:rPr>
              <a:t>oska</a:t>
            </a:r>
            <a:endParaRPr lang="en-GB" sz="1300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0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8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4" name="Straight Connector 40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F4EA44-1CF4-4276-9F82-30AD5EFC5B90}"/>
              </a:ext>
            </a:extLst>
          </p:cNvPr>
          <p:cNvGraphicFramePr/>
          <p:nvPr/>
        </p:nvGraphicFramePr>
        <p:xfrm>
          <a:off x="5280025" y="642938"/>
          <a:ext cx="6269034" cy="2752723"/>
        </p:xfrm>
        <a:graphic>
          <a:graphicData uri="http://schemas.openxmlformats.org/drawingml/2006/table">
            <a:tbl>
              <a:tblPr firstRow="1" firstCol="1">
                <a:tableStyleId>{9DCAF9ED-07DC-4A11-8D7F-57B35C25682E}</a:tableStyleId>
              </a:tblPr>
              <a:tblGrid>
                <a:gridCol w="1044575">
                  <a:extLst>
                    <a:ext uri="{9D8B030D-6E8A-4147-A177-3AD203B41FA5}">
                      <a16:colId xmlns:a16="http://schemas.microsoft.com/office/drawing/2014/main" val="2176002676"/>
                    </a:ext>
                  </a:extLst>
                </a:gridCol>
                <a:gridCol w="1249093">
                  <a:extLst>
                    <a:ext uri="{9D8B030D-6E8A-4147-A177-3AD203B41FA5}">
                      <a16:colId xmlns:a16="http://schemas.microsoft.com/office/drawing/2014/main" val="2007358887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val="595557973"/>
                    </a:ext>
                  </a:extLst>
                </a:gridCol>
                <a:gridCol w="1316488">
                  <a:extLst>
                    <a:ext uri="{9D8B030D-6E8A-4147-A177-3AD203B41FA5}">
                      <a16:colId xmlns:a16="http://schemas.microsoft.com/office/drawing/2014/main" val="980334426"/>
                    </a:ext>
                  </a:extLst>
                </a:gridCol>
                <a:gridCol w="1316488">
                  <a:extLst>
                    <a:ext uri="{9D8B030D-6E8A-4147-A177-3AD203B41FA5}">
                      <a16:colId xmlns:a16="http://schemas.microsoft.com/office/drawing/2014/main" val="3184106527"/>
                    </a:ext>
                  </a:extLst>
                </a:gridCol>
              </a:tblGrid>
              <a:tr h="746923"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 u="sng" strike="noStrike" cap="all">
                          <a:solidFill>
                            <a:schemeClr val="tx1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INGLIS-KEELSED</a:t>
                      </a:r>
                      <a:endParaRPr lang="et-EE" sz="1500" b="0" i="0" u="sng" strike="noStrike">
                        <a:solidFill>
                          <a:schemeClr val="tx1"/>
                        </a:solidFill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8401" marR="48401" marT="672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solidFill>
                            <a:schemeClr val="tx1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Väga lähedasena </a:t>
                      </a:r>
                      <a:endParaRPr lang="et-EE" sz="1500" b="0" i="0" u="none" strike="noStrike">
                        <a:solidFill>
                          <a:schemeClr val="tx1"/>
                        </a:solidFill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8401" marR="48401" marT="672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solidFill>
                            <a:schemeClr val="tx1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Lähedasena </a:t>
                      </a:r>
                      <a:endParaRPr lang="et-EE" sz="1500" b="0" i="0" u="none" strike="noStrike">
                        <a:solidFill>
                          <a:schemeClr val="tx1"/>
                        </a:solidFill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8401" marR="48401" marT="672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solidFill>
                            <a:schemeClr val="tx1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Mitte väga lähedasena </a:t>
                      </a:r>
                      <a:endParaRPr lang="et-EE" sz="1500" b="0" i="0" u="none" strike="noStrike">
                        <a:solidFill>
                          <a:schemeClr val="tx1"/>
                        </a:solidFill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8401" marR="48401" marT="672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solidFill>
                            <a:schemeClr val="tx1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Üldse mitte lähedasena </a:t>
                      </a:r>
                      <a:endParaRPr lang="et-EE" sz="1500" b="0" i="0" u="none" strike="noStrike">
                        <a:solidFill>
                          <a:schemeClr val="tx1"/>
                        </a:solidFill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8401" marR="48401" marT="672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016735"/>
                  </a:ext>
                </a:extLst>
              </a:tr>
              <a:tr h="401160"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effectLst/>
                          <a:latin typeface="Neue Haas Grotesk Text Pro" panose="020B0504020202020204" pitchFamily="34" charset="0"/>
                        </a:rPr>
                        <a:t>1 aasta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8401" marR="48401" marT="6722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b="1" u="none" strike="noStrike">
                          <a:solidFill>
                            <a:srgbClr val="00B050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</a:t>
                      </a:r>
                      <a:endParaRPr lang="et-EE" sz="1500" b="1" i="0" u="none" strike="noStrike">
                        <a:solidFill>
                          <a:srgbClr val="00B050"/>
                        </a:solidFill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8401" marR="48401" marT="6722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effectLst/>
                          <a:latin typeface="Neue Haas Grotesk Text Pro" panose="020B0504020202020204" pitchFamily="34" charset="0"/>
                        </a:rPr>
                        <a:t>35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8401" marR="48401" marT="6722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effectLst/>
                          <a:latin typeface="Neue Haas Grotesk Text Pro" panose="020B0504020202020204" pitchFamily="34" charset="0"/>
                        </a:rPr>
                        <a:t>39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8401" marR="48401" marT="6722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effectLst/>
                          <a:latin typeface="Neue Haas Grotesk Text Pro" panose="020B0504020202020204" pitchFamily="34" charset="0"/>
                        </a:rPr>
                        <a:t>18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8401" marR="48401" marT="6722" marB="0"/>
                </a:tc>
                <a:extLst>
                  <a:ext uri="{0D108BD9-81ED-4DB2-BD59-A6C34878D82A}">
                    <a16:rowId xmlns:a16="http://schemas.microsoft.com/office/drawing/2014/main" val="3876730206"/>
                  </a:ext>
                </a:extLst>
              </a:tr>
              <a:tr h="401160"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b="0" u="none" strike="noStrike">
                          <a:effectLst/>
                          <a:latin typeface="Neue Haas Grotesk Text Pro" panose="020B0504020202020204" pitchFamily="34" charset="0"/>
                        </a:rPr>
                        <a:t>2 aastat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8401" marR="48401" marT="6722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b="1" u="none" strike="noStrike">
                          <a:solidFill>
                            <a:srgbClr val="00B050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10</a:t>
                      </a:r>
                      <a:endParaRPr lang="et-EE" sz="1500" b="1" i="0" u="none" strike="noStrike">
                        <a:solidFill>
                          <a:srgbClr val="00B050"/>
                        </a:solidFill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8401" marR="48401" marT="6722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effectLst/>
                          <a:latin typeface="Neue Haas Grotesk Text Pro" panose="020B0504020202020204" pitchFamily="34" charset="0"/>
                        </a:rPr>
                        <a:t>39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8401" marR="48401" marT="6722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effectLst/>
                          <a:latin typeface="Neue Haas Grotesk Text Pro" panose="020B0504020202020204" pitchFamily="34" charset="0"/>
                        </a:rPr>
                        <a:t>38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8401" marR="48401" marT="6722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effectLst/>
                          <a:latin typeface="Neue Haas Grotesk Text Pro" panose="020B0504020202020204" pitchFamily="34" charset="0"/>
                        </a:rPr>
                        <a:t>13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8401" marR="48401" marT="6722" marB="0"/>
                </a:tc>
                <a:extLst>
                  <a:ext uri="{0D108BD9-81ED-4DB2-BD59-A6C34878D82A}">
                    <a16:rowId xmlns:a16="http://schemas.microsoft.com/office/drawing/2014/main" val="3788040263"/>
                  </a:ext>
                </a:extLst>
              </a:tr>
              <a:tr h="401160"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b="0" u="none" strike="noStrike">
                          <a:effectLst/>
                          <a:latin typeface="Neue Haas Grotesk Text Pro" panose="020B0504020202020204" pitchFamily="34" charset="0"/>
                        </a:rPr>
                        <a:t>3 aastat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8401" marR="48401" marT="6722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b="1" u="none" strike="noStrike">
                          <a:solidFill>
                            <a:srgbClr val="00B050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11</a:t>
                      </a:r>
                      <a:endParaRPr lang="et-EE" sz="1500" b="1" i="0" u="none" strike="noStrike">
                        <a:solidFill>
                          <a:srgbClr val="00B050"/>
                        </a:solidFill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8401" marR="48401" marT="6722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effectLst/>
                          <a:latin typeface="Neue Haas Grotesk Text Pro" panose="020B0504020202020204" pitchFamily="34" charset="0"/>
                        </a:rPr>
                        <a:t>40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8401" marR="48401" marT="6722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effectLst/>
                          <a:latin typeface="Neue Haas Grotesk Text Pro" panose="020B0504020202020204" pitchFamily="34" charset="0"/>
                        </a:rPr>
                        <a:t>32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8401" marR="48401" marT="6722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effectLst/>
                          <a:latin typeface="Neue Haas Grotesk Text Pro" panose="020B0504020202020204" pitchFamily="34" charset="0"/>
                        </a:rPr>
                        <a:t>17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8401" marR="48401" marT="6722" marB="0"/>
                </a:tc>
                <a:extLst>
                  <a:ext uri="{0D108BD9-81ED-4DB2-BD59-A6C34878D82A}">
                    <a16:rowId xmlns:a16="http://schemas.microsoft.com/office/drawing/2014/main" val="3138063282"/>
                  </a:ext>
                </a:extLst>
              </a:tr>
              <a:tr h="401160"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b="0" u="none" strike="noStrike">
                          <a:effectLst/>
                          <a:latin typeface="Neue Haas Grotesk Text Pro" panose="020B0504020202020204" pitchFamily="34" charset="0"/>
                        </a:rPr>
                        <a:t>4 aastat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8401" marR="48401" marT="6722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b="1" u="none" strike="noStrike">
                          <a:solidFill>
                            <a:srgbClr val="00B050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15</a:t>
                      </a:r>
                      <a:endParaRPr lang="et-EE" sz="1500" b="1" i="0" u="none" strike="noStrike">
                        <a:solidFill>
                          <a:srgbClr val="00B050"/>
                        </a:solidFill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8401" marR="48401" marT="6722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effectLst/>
                          <a:latin typeface="Neue Haas Grotesk Text Pro" panose="020B0504020202020204" pitchFamily="34" charset="0"/>
                        </a:rPr>
                        <a:t>41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8401" marR="48401" marT="6722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effectLst/>
                          <a:latin typeface="Neue Haas Grotesk Text Pro" panose="020B0504020202020204" pitchFamily="34" charset="0"/>
                        </a:rPr>
                        <a:t>36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8401" marR="48401" marT="6722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effectLst/>
                          <a:latin typeface="Neue Haas Grotesk Text Pro" panose="020B0504020202020204" pitchFamily="34" charset="0"/>
                        </a:rPr>
                        <a:t>8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8401" marR="48401" marT="6722" marB="0"/>
                </a:tc>
                <a:extLst>
                  <a:ext uri="{0D108BD9-81ED-4DB2-BD59-A6C34878D82A}">
                    <a16:rowId xmlns:a16="http://schemas.microsoft.com/office/drawing/2014/main" val="1350664646"/>
                  </a:ext>
                </a:extLst>
              </a:tr>
              <a:tr h="401160"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effectLst/>
                          <a:latin typeface="Neue Haas Grotesk Text Pro" panose="020B0504020202020204" pitchFamily="34" charset="0"/>
                        </a:rPr>
                        <a:t>5 aastat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8401" marR="48401" marT="6722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b="1" u="none" strike="noStrike">
                          <a:solidFill>
                            <a:srgbClr val="00B050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16</a:t>
                      </a:r>
                      <a:endParaRPr lang="et-EE" sz="1500" b="1" i="0" u="none" strike="noStrike">
                        <a:solidFill>
                          <a:srgbClr val="00B050"/>
                        </a:solidFill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8401" marR="48401" marT="6722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effectLst/>
                          <a:latin typeface="Neue Haas Grotesk Text Pro" panose="020B0504020202020204" pitchFamily="34" charset="0"/>
                        </a:rPr>
                        <a:t>40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8401" marR="48401" marT="6722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effectLst/>
                          <a:latin typeface="Neue Haas Grotesk Text Pro" panose="020B0504020202020204" pitchFamily="34" charset="0"/>
                        </a:rPr>
                        <a:t>36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8401" marR="48401" marT="6722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effectLst/>
                          <a:latin typeface="Neue Haas Grotesk Text Pro" panose="020B0504020202020204" pitchFamily="34" charset="0"/>
                        </a:rPr>
                        <a:t>9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8401" marR="48401" marT="6722" marB="0"/>
                </a:tc>
                <a:extLst>
                  <a:ext uri="{0D108BD9-81ED-4DB2-BD59-A6C34878D82A}">
                    <a16:rowId xmlns:a16="http://schemas.microsoft.com/office/drawing/2014/main" val="77959294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63F793D-8289-4009-BFCA-35738F094667}"/>
              </a:ext>
            </a:extLst>
          </p:cNvPr>
          <p:cNvGraphicFramePr/>
          <p:nvPr/>
        </p:nvGraphicFramePr>
        <p:xfrm>
          <a:off x="5280025" y="3789679"/>
          <a:ext cx="6269037" cy="2752721"/>
        </p:xfrm>
        <a:graphic>
          <a:graphicData uri="http://schemas.openxmlformats.org/drawingml/2006/table">
            <a:tbl>
              <a:tblPr firstRow="1" firstCol="1">
                <a:tableStyleId>{9DCAF9ED-07DC-4A11-8D7F-57B35C25682E}</a:tableStyleId>
              </a:tblPr>
              <a:tblGrid>
                <a:gridCol w="1095375">
                  <a:extLst>
                    <a:ext uri="{9D8B030D-6E8A-4147-A177-3AD203B41FA5}">
                      <a16:colId xmlns:a16="http://schemas.microsoft.com/office/drawing/2014/main" val="571911477"/>
                    </a:ext>
                  </a:extLst>
                </a:gridCol>
                <a:gridCol w="1209894">
                  <a:extLst>
                    <a:ext uri="{9D8B030D-6E8A-4147-A177-3AD203B41FA5}">
                      <a16:colId xmlns:a16="http://schemas.microsoft.com/office/drawing/2014/main" val="2870784637"/>
                    </a:ext>
                  </a:extLst>
                </a:gridCol>
                <a:gridCol w="1321256">
                  <a:extLst>
                    <a:ext uri="{9D8B030D-6E8A-4147-A177-3AD203B41FA5}">
                      <a16:colId xmlns:a16="http://schemas.microsoft.com/office/drawing/2014/main" val="4194138078"/>
                    </a:ext>
                  </a:extLst>
                </a:gridCol>
                <a:gridCol w="1321256">
                  <a:extLst>
                    <a:ext uri="{9D8B030D-6E8A-4147-A177-3AD203B41FA5}">
                      <a16:colId xmlns:a16="http://schemas.microsoft.com/office/drawing/2014/main" val="2009588732"/>
                    </a:ext>
                  </a:extLst>
                </a:gridCol>
                <a:gridCol w="1321256">
                  <a:extLst>
                    <a:ext uri="{9D8B030D-6E8A-4147-A177-3AD203B41FA5}">
                      <a16:colId xmlns:a16="http://schemas.microsoft.com/office/drawing/2014/main" val="3491041135"/>
                    </a:ext>
                  </a:extLst>
                </a:gridCol>
              </a:tblGrid>
              <a:tr h="747431"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 u="none" strike="noStrike" cap="all" err="1">
                          <a:solidFill>
                            <a:schemeClr val="tx1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Vene</a:t>
                      </a:r>
                      <a:r>
                        <a:rPr lang="en-US" sz="1500" u="none" strike="noStrike" cap="all">
                          <a:solidFill>
                            <a:schemeClr val="tx1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-KEELSE</a:t>
                      </a:r>
                      <a:r>
                        <a:rPr lang="et-EE" sz="1500" u="none" strike="noStrike" cap="all">
                          <a:solidFill>
                            <a:schemeClr val="tx1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D </a:t>
                      </a:r>
                      <a:endParaRPr lang="et-EE" sz="1500" b="0" i="0" u="none" strike="noStrike">
                        <a:solidFill>
                          <a:schemeClr val="tx1"/>
                        </a:solidFill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4881" marR="44881" marT="623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solidFill>
                            <a:schemeClr val="tx1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Väga lähedasena </a:t>
                      </a:r>
                      <a:endParaRPr lang="et-EE" sz="1500" b="0" i="0" u="none" strike="noStrike">
                        <a:solidFill>
                          <a:schemeClr val="tx1"/>
                        </a:solidFill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4881" marR="44881" marT="623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solidFill>
                            <a:schemeClr val="tx1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Lähedasena </a:t>
                      </a:r>
                      <a:endParaRPr lang="et-EE" sz="1500" b="0" i="0" u="none" strike="noStrike">
                        <a:solidFill>
                          <a:schemeClr val="tx1"/>
                        </a:solidFill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4881" marR="44881" marT="623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solidFill>
                            <a:schemeClr val="tx1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Mitte väga lähedasena </a:t>
                      </a:r>
                      <a:endParaRPr lang="et-EE" sz="1500" b="0" i="0" u="none" strike="noStrike">
                        <a:solidFill>
                          <a:schemeClr val="tx1"/>
                        </a:solidFill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4881" marR="44881" marT="623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solidFill>
                            <a:schemeClr val="tx1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Üldse mitte lähedasena </a:t>
                      </a:r>
                      <a:endParaRPr lang="et-EE" sz="1500" b="0" i="0" u="none" strike="noStrike">
                        <a:solidFill>
                          <a:schemeClr val="tx1"/>
                        </a:solidFill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4881" marR="44881" marT="623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382159"/>
                  </a:ext>
                </a:extLst>
              </a:tr>
              <a:tr h="401058"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effectLst/>
                          <a:latin typeface="Neue Haas Grotesk Text Pro" panose="020B0504020202020204" pitchFamily="34" charset="0"/>
                        </a:rPr>
                        <a:t>1 aasta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4881" marR="44881" marT="6234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b="1" u="none" strike="noStrike">
                          <a:solidFill>
                            <a:srgbClr val="FF0000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6</a:t>
                      </a:r>
                      <a:endParaRPr lang="et-EE" sz="1500" b="1" i="0" u="none" strike="noStrike">
                        <a:solidFill>
                          <a:srgbClr val="FF0000"/>
                        </a:solidFill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4881" marR="44881" marT="6234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effectLst/>
                          <a:latin typeface="Neue Haas Grotesk Text Pro" panose="020B0504020202020204" pitchFamily="34" charset="0"/>
                        </a:rPr>
                        <a:t>38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4881" marR="44881" marT="6234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effectLst/>
                          <a:latin typeface="Neue Haas Grotesk Text Pro" panose="020B0504020202020204" pitchFamily="34" charset="0"/>
                        </a:rPr>
                        <a:t>41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4881" marR="44881" marT="6234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effectLst/>
                          <a:latin typeface="Neue Haas Grotesk Text Pro" panose="020B0504020202020204" pitchFamily="34" charset="0"/>
                        </a:rPr>
                        <a:t>15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4881" marR="44881" marT="6234" marB="0"/>
                </a:tc>
                <a:extLst>
                  <a:ext uri="{0D108BD9-81ED-4DB2-BD59-A6C34878D82A}">
                    <a16:rowId xmlns:a16="http://schemas.microsoft.com/office/drawing/2014/main" val="1763198188"/>
                  </a:ext>
                </a:extLst>
              </a:tr>
              <a:tr h="401058"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b="0" u="none" strike="noStrike">
                          <a:effectLst/>
                          <a:latin typeface="Neue Haas Grotesk Text Pro" panose="020B0504020202020204" pitchFamily="34" charset="0"/>
                        </a:rPr>
                        <a:t>2 aastat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4881" marR="44881" marT="6234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b="1" u="none" strike="noStrike">
                          <a:solidFill>
                            <a:srgbClr val="FF0000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5</a:t>
                      </a:r>
                      <a:endParaRPr lang="et-EE" sz="1500" b="1" i="0" u="none" strike="noStrike">
                        <a:solidFill>
                          <a:srgbClr val="FF0000"/>
                        </a:solidFill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4881" marR="44881" marT="6234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effectLst/>
                          <a:latin typeface="Neue Haas Grotesk Text Pro" panose="020B0504020202020204" pitchFamily="34" charset="0"/>
                        </a:rPr>
                        <a:t>37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4881" marR="44881" marT="6234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effectLst/>
                          <a:latin typeface="Neue Haas Grotesk Text Pro" panose="020B0504020202020204" pitchFamily="34" charset="0"/>
                        </a:rPr>
                        <a:t>42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4881" marR="44881" marT="6234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effectLst/>
                          <a:latin typeface="Neue Haas Grotesk Text Pro" panose="020B0504020202020204" pitchFamily="34" charset="0"/>
                        </a:rPr>
                        <a:t>16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4881" marR="44881" marT="6234" marB="0"/>
                </a:tc>
                <a:extLst>
                  <a:ext uri="{0D108BD9-81ED-4DB2-BD59-A6C34878D82A}">
                    <a16:rowId xmlns:a16="http://schemas.microsoft.com/office/drawing/2014/main" val="3841670775"/>
                  </a:ext>
                </a:extLst>
              </a:tr>
              <a:tr h="401058"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b="0" u="none" strike="noStrike">
                          <a:effectLst/>
                          <a:latin typeface="Neue Haas Grotesk Text Pro" panose="020B0504020202020204" pitchFamily="34" charset="0"/>
                        </a:rPr>
                        <a:t>3 aastat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4881" marR="44881" marT="6234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b="1" u="none" strike="noStrike">
                          <a:solidFill>
                            <a:srgbClr val="FF0000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6</a:t>
                      </a:r>
                      <a:endParaRPr lang="et-EE" sz="1500" b="1" i="0" u="none" strike="noStrike">
                        <a:solidFill>
                          <a:srgbClr val="FF0000"/>
                        </a:solidFill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4881" marR="44881" marT="6234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effectLst/>
                          <a:latin typeface="Neue Haas Grotesk Text Pro" panose="020B0504020202020204" pitchFamily="34" charset="0"/>
                        </a:rPr>
                        <a:t>37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4881" marR="44881" marT="6234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effectLst/>
                          <a:latin typeface="Neue Haas Grotesk Text Pro" panose="020B0504020202020204" pitchFamily="34" charset="0"/>
                        </a:rPr>
                        <a:t>43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4881" marR="44881" marT="6234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effectLst/>
                          <a:latin typeface="Neue Haas Grotesk Text Pro" panose="020B0504020202020204" pitchFamily="34" charset="0"/>
                        </a:rPr>
                        <a:t>14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4881" marR="44881" marT="6234" marB="0"/>
                </a:tc>
                <a:extLst>
                  <a:ext uri="{0D108BD9-81ED-4DB2-BD59-A6C34878D82A}">
                    <a16:rowId xmlns:a16="http://schemas.microsoft.com/office/drawing/2014/main" val="2033325147"/>
                  </a:ext>
                </a:extLst>
              </a:tr>
              <a:tr h="401058"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b="0" u="none" strike="noStrike">
                          <a:effectLst/>
                          <a:latin typeface="Neue Haas Grotesk Text Pro" panose="020B0504020202020204" pitchFamily="34" charset="0"/>
                        </a:rPr>
                        <a:t>4 aastat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4881" marR="44881" marT="6234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b="1" u="none" strike="noStrike">
                          <a:solidFill>
                            <a:srgbClr val="FF0000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3</a:t>
                      </a:r>
                      <a:endParaRPr lang="et-EE" sz="1500" b="1" i="0" u="none" strike="noStrike">
                        <a:solidFill>
                          <a:srgbClr val="FF0000"/>
                        </a:solidFill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4881" marR="44881" marT="6234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effectLst/>
                          <a:latin typeface="Neue Haas Grotesk Text Pro" panose="020B0504020202020204" pitchFamily="34" charset="0"/>
                        </a:rPr>
                        <a:t>33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4881" marR="44881" marT="6234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effectLst/>
                          <a:latin typeface="Neue Haas Grotesk Text Pro" panose="020B0504020202020204" pitchFamily="34" charset="0"/>
                        </a:rPr>
                        <a:t>53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4881" marR="44881" marT="6234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effectLst/>
                          <a:latin typeface="Neue Haas Grotesk Text Pro" panose="020B0504020202020204" pitchFamily="34" charset="0"/>
                        </a:rPr>
                        <a:t>11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4881" marR="44881" marT="6234" marB="0"/>
                </a:tc>
                <a:extLst>
                  <a:ext uri="{0D108BD9-81ED-4DB2-BD59-A6C34878D82A}">
                    <a16:rowId xmlns:a16="http://schemas.microsoft.com/office/drawing/2014/main" val="2713058057"/>
                  </a:ext>
                </a:extLst>
              </a:tr>
              <a:tr h="401058"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effectLst/>
                          <a:latin typeface="Neue Haas Grotesk Text Pro" panose="020B0504020202020204" pitchFamily="34" charset="0"/>
                        </a:rPr>
                        <a:t>5 aastat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4881" marR="44881" marT="6234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b="1" u="none" strike="noStrike">
                          <a:solidFill>
                            <a:srgbClr val="FF0000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5</a:t>
                      </a:r>
                      <a:endParaRPr lang="et-EE" sz="1500" b="1" i="0" u="none" strike="noStrike">
                        <a:solidFill>
                          <a:srgbClr val="FF0000"/>
                        </a:solidFill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4881" marR="44881" marT="6234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effectLst/>
                          <a:latin typeface="Neue Haas Grotesk Text Pro" panose="020B0504020202020204" pitchFamily="34" charset="0"/>
                        </a:rPr>
                        <a:t>38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4881" marR="44881" marT="6234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effectLst/>
                          <a:latin typeface="Neue Haas Grotesk Text Pro" panose="020B0504020202020204" pitchFamily="34" charset="0"/>
                        </a:rPr>
                        <a:t>43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4881" marR="44881" marT="6234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t-EE" sz="1500" u="none" strike="noStrike">
                          <a:effectLst/>
                          <a:latin typeface="Neue Haas Grotesk Text Pro" panose="020B0504020202020204" pitchFamily="34" charset="0"/>
                        </a:rPr>
                        <a:t>15</a:t>
                      </a:r>
                      <a:endParaRPr lang="et-EE" sz="1500" b="0" i="0" u="none" strike="noStrike"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44881" marR="44881" marT="6234" marB="0"/>
                </a:tc>
                <a:extLst>
                  <a:ext uri="{0D108BD9-81ED-4DB2-BD59-A6C34878D82A}">
                    <a16:rowId xmlns:a16="http://schemas.microsoft.com/office/drawing/2014/main" val="1035394651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310ECEC-CF99-44EA-9EC6-285734D54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t-EE" sz="2400" kern="1200">
                <a:solidFill>
                  <a:srgbClr val="FFFFFF"/>
                </a:solidFill>
                <a:effectLst/>
                <a:latin typeface="Neue Haas Grotesk Text Pro" panose="020B0504020202020204" pitchFamily="34" charset="0"/>
              </a:rPr>
              <a:t>Uussisserändajate</a:t>
            </a:r>
            <a:r>
              <a:rPr lang="et-EE" sz="2400" b="1" kern="1200">
                <a:solidFill>
                  <a:srgbClr val="FFFFFF"/>
                </a:solidFill>
                <a:effectLst/>
                <a:latin typeface="Neue Haas Grotesk Text Pro" panose="020B0504020202020204" pitchFamily="34" charset="0"/>
              </a:rPr>
              <a:t> </a:t>
            </a:r>
            <a:r>
              <a:rPr lang="et-EE" sz="2400" b="1">
                <a:solidFill>
                  <a:srgbClr val="FFFFFF"/>
                </a:solidFill>
                <a:latin typeface="Neue Haas Grotesk Text Pro" panose="020B0504020202020204" pitchFamily="34" charset="0"/>
              </a:rPr>
              <a:t>lähedustunne</a:t>
            </a:r>
            <a:r>
              <a:rPr lang="et-EE" sz="2400" b="1" kern="1200">
                <a:solidFill>
                  <a:srgbClr val="FFFFFF"/>
                </a:solidFill>
                <a:effectLst/>
                <a:latin typeface="Neue Haas Grotesk Text Pro" panose="020B0504020202020204" pitchFamily="34" charset="0"/>
              </a:rPr>
              <a:t> eestlastega</a:t>
            </a:r>
            <a:br>
              <a:rPr lang="en-US" sz="2400" b="1">
                <a:solidFill>
                  <a:srgbClr val="FFFFFF"/>
                </a:solidFill>
                <a:latin typeface="Neue Haas Grotesk Text Pro" panose="020B0504020202020204" pitchFamily="34" charset="0"/>
              </a:rPr>
            </a:br>
            <a:br>
              <a:rPr lang="en-US" sz="2400" b="1">
                <a:solidFill>
                  <a:srgbClr val="FFFFFF"/>
                </a:solidFill>
                <a:latin typeface="Neue Haas Grotesk Text Pro" panose="020B0504020202020204" pitchFamily="34" charset="0"/>
              </a:rPr>
            </a:br>
            <a:r>
              <a:rPr lang="et-EE" sz="1600" i="1" kern="1200">
                <a:solidFill>
                  <a:srgbClr val="FFFFFF"/>
                </a:solidFill>
                <a:effectLst/>
                <a:latin typeface="Neue Haas Grotesk Text Pro" panose="020B0504020202020204" pitchFamily="34" charset="0"/>
              </a:rPr>
              <a:t>Eestis viibitud aastate lõikes (1-5 aastat)</a:t>
            </a:r>
            <a:br>
              <a:rPr lang="et-EE" sz="1600" kern="1200">
                <a:solidFill>
                  <a:srgbClr val="FFFFFF"/>
                </a:solidFill>
                <a:effectLst/>
                <a:latin typeface="Neue Haas Grotesk Text Pro" panose="020B0504020202020204" pitchFamily="34" charset="0"/>
              </a:rPr>
            </a:br>
            <a:br>
              <a:rPr lang="en-US" sz="1600" kern="1200">
                <a:solidFill>
                  <a:srgbClr val="FFFFFF"/>
                </a:solidFill>
                <a:effectLst/>
                <a:latin typeface="Neue Haas Grotesk Text Pro" panose="020B0504020202020204" pitchFamily="34" charset="0"/>
              </a:rPr>
            </a:br>
            <a:r>
              <a:rPr lang="et-EE" sz="1600" i="1" kern="1200">
                <a:solidFill>
                  <a:srgbClr val="FFFFFF"/>
                </a:solidFill>
                <a:effectLst/>
                <a:latin typeface="Neue Haas Grotesk Text Pro" panose="020B0504020202020204" pitchFamily="34" charset="0"/>
              </a:rPr>
              <a:t>ingliskeelsed ja venekeelsed vastajad, % </a:t>
            </a:r>
            <a:endParaRPr lang="et-EE" sz="2400">
              <a:solidFill>
                <a:srgbClr val="FFFFFF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92DE15-D931-424A-9640-2C993FF68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2404" y="6507100"/>
            <a:ext cx="47959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BCAA30-480C-46B8-9756-7A99ADC5AFB0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t-EE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DF2FF9-76D0-4B38-BEF6-31D716E1A0AB}"/>
              </a:ext>
            </a:extLst>
          </p:cNvPr>
          <p:cNvSpPr/>
          <p:nvPr/>
        </p:nvSpPr>
        <p:spPr>
          <a:xfrm>
            <a:off x="7137684" y="1423890"/>
            <a:ext cx="620928" cy="1896177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A1BD0ED-84E7-4E1F-AD11-314E8244604A}"/>
              </a:ext>
            </a:extLst>
          </p:cNvPr>
          <p:cNvSpPr/>
          <p:nvPr/>
        </p:nvSpPr>
        <p:spPr>
          <a:xfrm>
            <a:off x="7165868" y="4571259"/>
            <a:ext cx="620928" cy="1896177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534CB27-4D01-4289-A42E-459B66DC4252}"/>
              </a:ext>
            </a:extLst>
          </p:cNvPr>
          <p:cNvCxnSpPr/>
          <p:nvPr/>
        </p:nvCxnSpPr>
        <p:spPr>
          <a:xfrm>
            <a:off x="6801492" y="1506083"/>
            <a:ext cx="0" cy="1730276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F682552-EFCB-414D-A492-0D8A85FFFD57}"/>
              </a:ext>
            </a:extLst>
          </p:cNvPr>
          <p:cNvCxnSpPr/>
          <p:nvPr/>
        </p:nvCxnSpPr>
        <p:spPr>
          <a:xfrm>
            <a:off x="6811766" y="4631236"/>
            <a:ext cx="0" cy="1730276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6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544B42-97A4-17D0-4756-CD2847578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211580"/>
            <a:ext cx="9319260" cy="982980"/>
          </a:xfrm>
        </p:spPr>
        <p:txBody>
          <a:bodyPr>
            <a:noAutofit/>
          </a:bodyPr>
          <a:lstStyle/>
          <a:p>
            <a:r>
              <a:rPr lang="et-EE" sz="2400" dirty="0"/>
              <a:t>Uued vs vanad uussisserändajad  ///  </a:t>
            </a:r>
            <a:r>
              <a:rPr lang="et-EE" sz="2400" dirty="0">
                <a:solidFill>
                  <a:srgbClr val="FF9900"/>
                </a:solidFill>
              </a:rPr>
              <a:t>neutraalne</a:t>
            </a:r>
            <a:r>
              <a:rPr lang="et-EE" sz="2400" dirty="0">
                <a:solidFill>
                  <a:srgbClr val="000000"/>
                </a:solidFill>
              </a:rPr>
              <a:t>-</a:t>
            </a:r>
            <a:r>
              <a:rPr lang="et-EE" sz="2400" dirty="0">
                <a:solidFill>
                  <a:srgbClr val="C00000"/>
                </a:solidFill>
              </a:rPr>
              <a:t>negatiivne</a:t>
            </a:r>
            <a:br>
              <a:rPr lang="et-EE" sz="2400" dirty="0"/>
            </a:br>
            <a:br>
              <a:rPr lang="et-EE" sz="1050" dirty="0"/>
            </a:br>
            <a:r>
              <a:rPr lang="et-EE" sz="1800" b="0" dirty="0"/>
              <a:t>2018-2023 saabujad vs 2013-2017 saabujad</a:t>
            </a:r>
            <a:endParaRPr lang="en-GB" sz="2400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D51C62-4D66-1062-5D53-D640BE42E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484120"/>
            <a:ext cx="6499860" cy="384048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1600" dirty="0"/>
              <a:t>Kasvab</a:t>
            </a:r>
            <a:r>
              <a:rPr lang="et-EE" sz="1600" b="1" dirty="0"/>
              <a:t> ebavõrdsuse </a:t>
            </a:r>
            <a:r>
              <a:rPr lang="et-EE" sz="1600" dirty="0"/>
              <a:t>(10% &gt; 15%) ja </a:t>
            </a:r>
            <a:r>
              <a:rPr lang="et-EE" sz="1600" b="1" dirty="0"/>
              <a:t>vaesuse</a:t>
            </a:r>
            <a:r>
              <a:rPr lang="et-EE" sz="1600" dirty="0"/>
              <a:t> </a:t>
            </a:r>
            <a:r>
              <a:rPr lang="et-EE" sz="1600" b="1" dirty="0"/>
              <a:t>tajumine</a:t>
            </a:r>
            <a:r>
              <a:rPr lang="et-EE" sz="1600" dirty="0"/>
              <a:t> (8% &gt; 12%) Eesti ühiskonnas.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1600" dirty="0">
                <a:solidFill>
                  <a:schemeClr val="tx1"/>
                </a:solidFill>
              </a:rPr>
              <a:t>Teatud elemente Eestist hakatakse vähem väärtustama, nt </a:t>
            </a:r>
            <a:r>
              <a:rPr lang="et-EE" sz="1600" b="1" dirty="0">
                <a:solidFill>
                  <a:schemeClr val="tx1"/>
                </a:solidFill>
              </a:rPr>
              <a:t>turvaline ja stabiiline ühiskond </a:t>
            </a:r>
            <a:r>
              <a:rPr lang="et-EE" sz="1600" dirty="0">
                <a:solidFill>
                  <a:schemeClr val="tx1"/>
                </a:solidFill>
              </a:rPr>
              <a:t>(67% &gt; 63%) ja </a:t>
            </a:r>
            <a:r>
              <a:rPr lang="et-EE" sz="1600" b="1" dirty="0">
                <a:solidFill>
                  <a:schemeClr val="tx1"/>
                </a:solidFill>
              </a:rPr>
              <a:t>puhas loodus</a:t>
            </a:r>
            <a:r>
              <a:rPr lang="et-EE" sz="1600" dirty="0">
                <a:solidFill>
                  <a:schemeClr val="tx1"/>
                </a:solidFill>
              </a:rPr>
              <a:t> (56% &gt; 48%). Või harjutakse nendega hoopis ära?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1600" dirty="0"/>
              <a:t>Eestlastega suhtlemine ei muutu ajas lihtsamaks: </a:t>
            </a:r>
            <a:r>
              <a:rPr lang="et-EE" sz="1600" b="1" dirty="0"/>
              <a:t>eestlastele omane suhtlusstiil </a:t>
            </a:r>
            <a:r>
              <a:rPr lang="et-EE" sz="1600" dirty="0"/>
              <a:t>on muutunud häirivamaks (15% &gt; 18%) ning </a:t>
            </a:r>
            <a:r>
              <a:rPr lang="et-EE" sz="1600" b="1" dirty="0">
                <a:solidFill>
                  <a:schemeClr val="tx1"/>
                </a:solidFill>
              </a:rPr>
              <a:t>suhtlemine eestlastega </a:t>
            </a:r>
            <a:r>
              <a:rPr lang="et-EE" sz="1600" dirty="0">
                <a:solidFill>
                  <a:schemeClr val="tx1"/>
                </a:solidFill>
              </a:rPr>
              <a:t>on jäänud üheks keeruli</a:t>
            </a:r>
            <a:r>
              <a:rPr lang="et-EE" sz="1600" dirty="0"/>
              <a:t>seks kohaks ja tekitab jätkuvalt muret </a:t>
            </a:r>
            <a:r>
              <a:rPr lang="et-EE" sz="1600" dirty="0">
                <a:solidFill>
                  <a:schemeClr val="tx1"/>
                </a:solidFill>
              </a:rPr>
              <a:t>(28% &gt; 30%).</a:t>
            </a:r>
            <a:endParaRPr lang="et-E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1600" dirty="0">
                <a:solidFill>
                  <a:schemeClr val="tx1"/>
                </a:solidFill>
              </a:rPr>
              <a:t>Mõnevõrra </a:t>
            </a:r>
            <a:r>
              <a:rPr lang="et-EE" sz="1600" dirty="0"/>
              <a:t>langeb rahulolu </a:t>
            </a:r>
            <a:r>
              <a:rPr lang="et-EE" sz="1600" b="1" dirty="0"/>
              <a:t>Eesti haridussüsteemi kvaliteediga </a:t>
            </a:r>
            <a:r>
              <a:rPr lang="et-EE" sz="1600" dirty="0"/>
              <a:t>(71% &gt; 69%).</a:t>
            </a:r>
            <a:endParaRPr lang="et-E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9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544B42-97A4-17D0-4756-CD2847578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8039099" cy="942657"/>
          </a:xfrm>
        </p:spPr>
        <p:txBody>
          <a:bodyPr>
            <a:noAutofit/>
          </a:bodyPr>
          <a:lstStyle/>
          <a:p>
            <a:r>
              <a:rPr lang="et-EE" sz="2400" dirty="0"/>
              <a:t>Uued vs vanad uussisserändajad  ///  </a:t>
            </a:r>
            <a:r>
              <a:rPr lang="et-EE" sz="2400" dirty="0">
                <a:solidFill>
                  <a:schemeClr val="accent2"/>
                </a:solidFill>
              </a:rPr>
              <a:t>kokkuvõtlikult</a:t>
            </a:r>
            <a:br>
              <a:rPr lang="et-EE" sz="2400" dirty="0"/>
            </a:br>
            <a:br>
              <a:rPr lang="et-EE" sz="1050" dirty="0"/>
            </a:br>
            <a:r>
              <a:rPr lang="et-EE" sz="1800" b="0" dirty="0"/>
              <a:t>2018-2023 saabujad vs 2013-2017 saabujad</a:t>
            </a:r>
            <a:endParaRPr lang="en-GB" sz="2400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D51C62-4D66-1062-5D53-D640BE42E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2354580"/>
            <a:ext cx="6316978" cy="410718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1600" b="1" dirty="0">
                <a:solidFill>
                  <a:schemeClr val="tx1"/>
                </a:solidFill>
              </a:rPr>
              <a:t>Mesinädalate läbisaamine?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1600" dirty="0"/>
              <a:t>Paljude </a:t>
            </a:r>
            <a:r>
              <a:rPr lang="et-EE" sz="1600" dirty="0" err="1"/>
              <a:t>sotsiaal-majanduslike</a:t>
            </a:r>
            <a:r>
              <a:rPr lang="et-EE" sz="1600" dirty="0"/>
              <a:t> tunnuste põhjal on nn vanad uussisserändajad oluliselt paremas positsioonis kui uued.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1600" dirty="0">
                <a:solidFill>
                  <a:schemeClr val="tx1"/>
                </a:solidFill>
              </a:rPr>
              <a:t>Kuid teatud (</a:t>
            </a:r>
            <a:r>
              <a:rPr lang="et-EE" sz="1600" dirty="0" err="1">
                <a:solidFill>
                  <a:schemeClr val="tx1"/>
                </a:solidFill>
              </a:rPr>
              <a:t>psühholoogilis</a:t>
            </a:r>
            <a:r>
              <a:rPr lang="et-EE" sz="1600" dirty="0">
                <a:solidFill>
                  <a:schemeClr val="tx1"/>
                </a:solidFill>
              </a:rPr>
              <a:t>-emotsionaalsete) hoiakute, väärtuste ning Eesti ühiskonna suunalise taju osas on muututud pragmaatilisemaks, realistlikumaks, ja mõnevõrra isegi negatiivsemaks.</a:t>
            </a:r>
          </a:p>
        </p:txBody>
      </p:sp>
    </p:spTree>
    <p:extLst>
      <p:ext uri="{BB962C8B-B14F-4D97-AF65-F5344CB8AC3E}">
        <p14:creationId xmlns:p14="http://schemas.microsoft.com/office/powerpoint/2010/main" val="248833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wellVTI">
  <a:themeElements>
    <a:clrScheme name="AnalogousFromLightSeedLeftStep">
      <a:dk1>
        <a:srgbClr val="000000"/>
      </a:dk1>
      <a:lt1>
        <a:srgbClr val="FFFFFF"/>
      </a:lt1>
      <a:dk2>
        <a:srgbClr val="24393F"/>
      </a:dk2>
      <a:lt2>
        <a:srgbClr val="E8E8E2"/>
      </a:lt2>
      <a:accent1>
        <a:srgbClr val="8885D7"/>
      </a:accent1>
      <a:accent2>
        <a:srgbClr val="6A90CE"/>
      </a:accent2>
      <a:accent3>
        <a:srgbClr val="5AAEC3"/>
      </a:accent3>
      <a:accent4>
        <a:srgbClr val="5DB4A2"/>
      </a:accent4>
      <a:accent5>
        <a:srgbClr val="68B484"/>
      </a:accent5>
      <a:accent6>
        <a:srgbClr val="62B65E"/>
      </a:accent6>
      <a:hlink>
        <a:srgbClr val="848651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3bf92b1-45db-47bf-8d0b-54f19ecae0ee">
      <UserInfo>
        <DisplayName/>
        <AccountId xsi:nil="true"/>
        <AccountType/>
      </UserInfo>
    </SharedWithUsers>
    <_activity xmlns="e1a3c2fa-2d27-4da1-8dc7-4bedc6e9393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E768EA62E72846A3966039671388FE" ma:contentTypeVersion="18" ma:contentTypeDescription="Create a new document." ma:contentTypeScope="" ma:versionID="d70168e8289e7b2a7cbacadc4a20c594">
  <xsd:schema xmlns:xsd="http://www.w3.org/2001/XMLSchema" xmlns:xs="http://www.w3.org/2001/XMLSchema" xmlns:p="http://schemas.microsoft.com/office/2006/metadata/properties" xmlns:ns3="f3bf92b1-45db-47bf-8d0b-54f19ecae0ee" xmlns:ns4="e1a3c2fa-2d27-4da1-8dc7-4bedc6e93932" targetNamespace="http://schemas.microsoft.com/office/2006/metadata/properties" ma:root="true" ma:fieldsID="3578f5fa97730c87b99074095c3f0b11" ns3:_="" ns4:_="">
    <xsd:import namespace="f3bf92b1-45db-47bf-8d0b-54f19ecae0ee"/>
    <xsd:import namespace="e1a3c2fa-2d27-4da1-8dc7-4bedc6e9393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SearchPropertie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bf92b1-45db-47bf-8d0b-54f19ecae0e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a3c2fa-2d27-4da1-8dc7-4bedc6e939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944A41-56F3-4A73-B7ED-F06C596E00B3}">
  <ds:schemaRefs>
    <ds:schemaRef ds:uri="e1a3c2fa-2d27-4da1-8dc7-4bedc6e93932"/>
    <ds:schemaRef ds:uri="http://purl.org/dc/terms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f3bf92b1-45db-47bf-8d0b-54f19ecae0ee"/>
  </ds:schemaRefs>
</ds:datastoreItem>
</file>

<file path=customXml/itemProps2.xml><?xml version="1.0" encoding="utf-8"?>
<ds:datastoreItem xmlns:ds="http://schemas.openxmlformats.org/officeDocument/2006/customXml" ds:itemID="{0A387C6B-4278-4C3C-9B7E-F6B3A93C1467}">
  <ds:schemaRefs>
    <ds:schemaRef ds:uri="e1a3c2fa-2d27-4da1-8dc7-4bedc6e93932"/>
    <ds:schemaRef ds:uri="f3bf92b1-45db-47bf-8d0b-54f19ecae0e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6DFD019-F74A-4C81-898D-9A2519F54E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844</Words>
  <Application>Microsoft Office PowerPoint</Application>
  <PresentationFormat>Widescreen</PresentationFormat>
  <Paragraphs>160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Nova</vt:lpstr>
      <vt:lpstr>Calibri</vt:lpstr>
      <vt:lpstr>Calibri Light</vt:lpstr>
      <vt:lpstr>Montserrat SemiBold</vt:lpstr>
      <vt:lpstr>Neue Haas Grotesk Text Pro</vt:lpstr>
      <vt:lpstr>SwellVTI</vt:lpstr>
      <vt:lpstr>Office Theme</vt:lpstr>
      <vt:lpstr>30 aastat lõimumispoliitikat 20 aastat integratsiooni monitooringuid 10 aastat uussisserändajate kohanemist  … kuidas ja kuhu edasi?</vt:lpstr>
      <vt:lpstr>Kellest me räägime kui räägime uussisserändajatest?</vt:lpstr>
      <vt:lpstr>Uussisserändajate kohanemise võtmevaldkonnad</vt:lpstr>
      <vt:lpstr>Uussisserändajate kohanemise toetamise tugisüsteem aastal 2013/2014</vt:lpstr>
      <vt:lpstr>Uued vs vanad uussisserändajad  ///  positiivne  2018-2023 saabujad vs 2013-2017 saabujad</vt:lpstr>
      <vt:lpstr>Uussisserändajate eesti keele oskuse tase (keskmine, Eestis elatud/viibitud aastate lõikes, n=2333, EIM2020)</vt:lpstr>
      <vt:lpstr>Uussisserändajate lähedustunne eestlastega  Eestis viibitud aastate lõikes (1-5 aastat)  ingliskeelsed ja venekeelsed vastajad, % </vt:lpstr>
      <vt:lpstr>Uued vs vanad uussisserändajad  ///  neutraalne-negatiivne  2018-2023 saabujad vs 2013-2017 saabujad</vt:lpstr>
      <vt:lpstr>Uued vs vanad uussisserändajad  ///  kokkuvõtlikult  2018-2023 saabujad vs 2013-2017 saabujad</vt:lpstr>
      <vt:lpstr>Uued vs vanad uussisserändajad  ///  kuidas edasi?  2018-2023 saabujad vs 2013-2017 saabujad</vt:lpstr>
      <vt:lpstr>PowerPoint Presentation</vt:lpstr>
      <vt:lpstr>Aitäh!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Täiskasvanute eesti keele õppe korraldus piiratud keelekeskkondades: Kultuuriministeeriumi haldusala</dc:title>
  <dc:creator>Kristjan Kaldur</dc:creator>
  <cp:lastModifiedBy>Eva Ladva</cp:lastModifiedBy>
  <cp:revision>3</cp:revision>
  <dcterms:created xsi:type="dcterms:W3CDTF">2023-09-26T19:00:33Z</dcterms:created>
  <dcterms:modified xsi:type="dcterms:W3CDTF">2024-09-20T13:48:16Z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0x01010083E768EA62E72846A3966039671388FE</vt:lpwstr>
  </property>
  <property fmtid="{D5CDD505-2E9C-101B-9397-08002B2CF9AE}" pid="3" name="MediaServiceImageTags">
    <vt:lpwstr/>
  </property>
</Properties>
</file>