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14"/>
  </p:notesMasterIdLst>
  <p:sldIdLst>
    <p:sldId id="288" r:id="rId2"/>
    <p:sldId id="287" r:id="rId3"/>
    <p:sldId id="275" r:id="rId4"/>
    <p:sldId id="276" r:id="rId5"/>
    <p:sldId id="281" r:id="rId6"/>
    <p:sldId id="277" r:id="rId7"/>
    <p:sldId id="278" r:id="rId8"/>
    <p:sldId id="279" r:id="rId9"/>
    <p:sldId id="283" r:id="rId10"/>
    <p:sldId id="286" r:id="rId11"/>
    <p:sldId id="284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8529" autoAdjust="0"/>
  </p:normalViewPr>
  <p:slideViewPr>
    <p:cSldViewPr snapToGrid="0" showGuides="1">
      <p:cViewPr varScale="1">
        <p:scale>
          <a:sx n="56" d="100"/>
          <a:sy n="56" d="100"/>
        </p:scale>
        <p:origin x="32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2D5699-300C-44F2-89AF-350A9E9D9EF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8104AC-6744-4860-9ACF-F2567D4D16BD}">
      <dgm:prSet/>
      <dgm:spPr/>
      <dgm:t>
        <a:bodyPr/>
        <a:lstStyle/>
        <a:p>
          <a:r>
            <a:rPr lang="et-EE"/>
            <a:t>90% rahvusvahelise kaitsega ukrainlased</a:t>
          </a:r>
          <a:endParaRPr lang="en-US"/>
        </a:p>
      </dgm:t>
    </dgm:pt>
    <dgm:pt modelId="{75375E4E-49FF-454E-8A13-EE4D754B1C81}" type="parTrans" cxnId="{1BABA01C-3BDC-49CE-850B-4CE68C40F767}">
      <dgm:prSet/>
      <dgm:spPr/>
      <dgm:t>
        <a:bodyPr/>
        <a:lstStyle/>
        <a:p>
          <a:endParaRPr lang="en-US"/>
        </a:p>
      </dgm:t>
    </dgm:pt>
    <dgm:pt modelId="{7E67611B-506F-486C-AE6D-ABDB56986E27}" type="sibTrans" cxnId="{1BABA01C-3BDC-49CE-850B-4CE68C40F767}">
      <dgm:prSet/>
      <dgm:spPr/>
      <dgm:t>
        <a:bodyPr/>
        <a:lstStyle/>
        <a:p>
          <a:endParaRPr lang="en-US"/>
        </a:p>
      </dgm:t>
    </dgm:pt>
    <dgm:pt modelId="{6168BEF8-3A43-4909-A7AA-9724FFD20A7A}">
      <dgm:prSet/>
      <dgm:spPr/>
      <dgm:t>
        <a:bodyPr/>
        <a:lstStyle/>
        <a:p>
          <a:r>
            <a:rPr lang="et-EE" dirty="0"/>
            <a:t>10% teised rändetaustaga Tallinna elanikud</a:t>
          </a:r>
          <a:endParaRPr lang="en-US" dirty="0"/>
        </a:p>
      </dgm:t>
    </dgm:pt>
    <dgm:pt modelId="{555E3858-9109-4462-9860-AC3F5EB42281}" type="parTrans" cxnId="{A725BF3C-86FC-4FCE-8C25-28BC9F9F6820}">
      <dgm:prSet/>
      <dgm:spPr/>
      <dgm:t>
        <a:bodyPr/>
        <a:lstStyle/>
        <a:p>
          <a:endParaRPr lang="en-US"/>
        </a:p>
      </dgm:t>
    </dgm:pt>
    <dgm:pt modelId="{B543C9AA-F231-4DE7-B603-64177AF69DE0}" type="sibTrans" cxnId="{A725BF3C-86FC-4FCE-8C25-28BC9F9F6820}">
      <dgm:prSet/>
      <dgm:spPr/>
      <dgm:t>
        <a:bodyPr/>
        <a:lstStyle/>
        <a:p>
          <a:endParaRPr lang="en-US"/>
        </a:p>
      </dgm:t>
    </dgm:pt>
    <dgm:pt modelId="{61892A5D-70F3-4937-B087-3AFE2ACD6F86}">
      <dgm:prSet/>
      <dgm:spPr/>
      <dgm:t>
        <a:bodyPr/>
        <a:lstStyle/>
        <a:p>
          <a:r>
            <a:rPr lang="et-EE" dirty="0"/>
            <a:t>Ukraina, Venemaa, Pakistan, Afganistan, Mehhiko, Brasiilia, Kamerun, Jordaania, Süüria, Iraak, Nigeeria, Jeemen, Türgi, Iraan, USA, Uus-Meremaa, Itaalia, Venezuela, Kreeka, Ecuador, Valgevene, Liibanon, India, Prantsusmaa, Palestiina, Vietnam</a:t>
          </a:r>
          <a:endParaRPr lang="en-US" dirty="0"/>
        </a:p>
      </dgm:t>
    </dgm:pt>
    <dgm:pt modelId="{E730A680-8635-4894-AD70-13B81FD360C7}" type="parTrans" cxnId="{D70A9131-D378-4690-8AA6-F03C7423FBCB}">
      <dgm:prSet/>
      <dgm:spPr/>
      <dgm:t>
        <a:bodyPr/>
        <a:lstStyle/>
        <a:p>
          <a:endParaRPr lang="en-US"/>
        </a:p>
      </dgm:t>
    </dgm:pt>
    <dgm:pt modelId="{31A7406B-6E9A-4D1D-AC14-43FEB225C538}" type="sibTrans" cxnId="{D70A9131-D378-4690-8AA6-F03C7423FBCB}">
      <dgm:prSet/>
      <dgm:spPr/>
      <dgm:t>
        <a:bodyPr/>
        <a:lstStyle/>
        <a:p>
          <a:endParaRPr lang="en-US"/>
        </a:p>
      </dgm:t>
    </dgm:pt>
    <dgm:pt modelId="{CC2F79EB-DEED-40E4-A714-7EE319541EE2}" type="pres">
      <dgm:prSet presAssocID="{0E2D5699-300C-44F2-89AF-350A9E9D9EF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9AA0CA6-6820-4287-A8A6-55D03FD59C2F}" type="pres">
      <dgm:prSet presAssocID="{658104AC-6744-4860-9ACF-F2567D4D16BD}" presName="hierRoot1" presStyleCnt="0"/>
      <dgm:spPr/>
    </dgm:pt>
    <dgm:pt modelId="{A5032054-4D36-432A-BF5E-0348BC70EC0F}" type="pres">
      <dgm:prSet presAssocID="{658104AC-6744-4860-9ACF-F2567D4D16BD}" presName="composite" presStyleCnt="0"/>
      <dgm:spPr/>
    </dgm:pt>
    <dgm:pt modelId="{EB1F9F84-BA46-4B91-BB1A-4224250E0F34}" type="pres">
      <dgm:prSet presAssocID="{658104AC-6744-4860-9ACF-F2567D4D16BD}" presName="background" presStyleLbl="node0" presStyleIdx="0" presStyleCnt="3"/>
      <dgm:spPr/>
    </dgm:pt>
    <dgm:pt modelId="{B171C365-C6E6-4BA1-ADCE-F2516ACBD2CD}" type="pres">
      <dgm:prSet presAssocID="{658104AC-6744-4860-9ACF-F2567D4D16BD}" presName="text" presStyleLbl="fgAcc0" presStyleIdx="0" presStyleCnt="3">
        <dgm:presLayoutVars>
          <dgm:chPref val="3"/>
        </dgm:presLayoutVars>
      </dgm:prSet>
      <dgm:spPr/>
    </dgm:pt>
    <dgm:pt modelId="{84AE8863-7730-41CE-9CC1-8AE24685495F}" type="pres">
      <dgm:prSet presAssocID="{658104AC-6744-4860-9ACF-F2567D4D16BD}" presName="hierChild2" presStyleCnt="0"/>
      <dgm:spPr/>
    </dgm:pt>
    <dgm:pt modelId="{D468A6F2-206C-4F10-B608-AB6569AA6AC1}" type="pres">
      <dgm:prSet presAssocID="{6168BEF8-3A43-4909-A7AA-9724FFD20A7A}" presName="hierRoot1" presStyleCnt="0"/>
      <dgm:spPr/>
    </dgm:pt>
    <dgm:pt modelId="{0374ED08-6089-4419-B55E-BD6DFFFA632C}" type="pres">
      <dgm:prSet presAssocID="{6168BEF8-3A43-4909-A7AA-9724FFD20A7A}" presName="composite" presStyleCnt="0"/>
      <dgm:spPr/>
    </dgm:pt>
    <dgm:pt modelId="{894AB357-9CC9-40C2-9AA3-E303C60D8008}" type="pres">
      <dgm:prSet presAssocID="{6168BEF8-3A43-4909-A7AA-9724FFD20A7A}" presName="background" presStyleLbl="node0" presStyleIdx="1" presStyleCnt="3"/>
      <dgm:spPr/>
    </dgm:pt>
    <dgm:pt modelId="{CFB680B2-F6AC-4792-B2FD-DFDA4112008F}" type="pres">
      <dgm:prSet presAssocID="{6168BEF8-3A43-4909-A7AA-9724FFD20A7A}" presName="text" presStyleLbl="fgAcc0" presStyleIdx="1" presStyleCnt="3">
        <dgm:presLayoutVars>
          <dgm:chPref val="3"/>
        </dgm:presLayoutVars>
      </dgm:prSet>
      <dgm:spPr/>
    </dgm:pt>
    <dgm:pt modelId="{C188838D-2DC2-4D18-8DC6-9D38BC781A07}" type="pres">
      <dgm:prSet presAssocID="{6168BEF8-3A43-4909-A7AA-9724FFD20A7A}" presName="hierChild2" presStyleCnt="0"/>
      <dgm:spPr/>
    </dgm:pt>
    <dgm:pt modelId="{42156279-E0BE-408E-84F5-A1197736F1AE}" type="pres">
      <dgm:prSet presAssocID="{61892A5D-70F3-4937-B087-3AFE2ACD6F86}" presName="hierRoot1" presStyleCnt="0"/>
      <dgm:spPr/>
    </dgm:pt>
    <dgm:pt modelId="{964C7EAE-CFC7-493A-889E-85A8B167ACEB}" type="pres">
      <dgm:prSet presAssocID="{61892A5D-70F3-4937-B087-3AFE2ACD6F86}" presName="composite" presStyleCnt="0"/>
      <dgm:spPr/>
    </dgm:pt>
    <dgm:pt modelId="{ABB40F5F-0827-470B-8A54-91970E90656C}" type="pres">
      <dgm:prSet presAssocID="{61892A5D-70F3-4937-B087-3AFE2ACD6F86}" presName="background" presStyleLbl="node0" presStyleIdx="2" presStyleCnt="3"/>
      <dgm:spPr/>
    </dgm:pt>
    <dgm:pt modelId="{1BE2C418-A710-4094-9502-FA16C9869631}" type="pres">
      <dgm:prSet presAssocID="{61892A5D-70F3-4937-B087-3AFE2ACD6F86}" presName="text" presStyleLbl="fgAcc0" presStyleIdx="2" presStyleCnt="3" custScaleY="203967" custLinFactNeighborX="-1311" custLinFactNeighborY="-47557">
        <dgm:presLayoutVars>
          <dgm:chPref val="3"/>
        </dgm:presLayoutVars>
      </dgm:prSet>
      <dgm:spPr/>
    </dgm:pt>
    <dgm:pt modelId="{F1818527-A37A-4261-9BA9-920CA0C7E50C}" type="pres">
      <dgm:prSet presAssocID="{61892A5D-70F3-4937-B087-3AFE2ACD6F86}" presName="hierChild2" presStyleCnt="0"/>
      <dgm:spPr/>
    </dgm:pt>
  </dgm:ptLst>
  <dgm:cxnLst>
    <dgm:cxn modelId="{FD73E01B-FC2C-499D-8CAB-FD2F7DCFB949}" type="presOf" srcId="{0E2D5699-300C-44F2-89AF-350A9E9D9EF0}" destId="{CC2F79EB-DEED-40E4-A714-7EE319541EE2}" srcOrd="0" destOrd="0" presId="urn:microsoft.com/office/officeart/2005/8/layout/hierarchy1"/>
    <dgm:cxn modelId="{1BABA01C-3BDC-49CE-850B-4CE68C40F767}" srcId="{0E2D5699-300C-44F2-89AF-350A9E9D9EF0}" destId="{658104AC-6744-4860-9ACF-F2567D4D16BD}" srcOrd="0" destOrd="0" parTransId="{75375E4E-49FF-454E-8A13-EE4D754B1C81}" sibTransId="{7E67611B-506F-486C-AE6D-ABDB56986E27}"/>
    <dgm:cxn modelId="{D70A9131-D378-4690-8AA6-F03C7423FBCB}" srcId="{0E2D5699-300C-44F2-89AF-350A9E9D9EF0}" destId="{61892A5D-70F3-4937-B087-3AFE2ACD6F86}" srcOrd="2" destOrd="0" parTransId="{E730A680-8635-4894-AD70-13B81FD360C7}" sibTransId="{31A7406B-6E9A-4D1D-AC14-43FEB225C538}"/>
    <dgm:cxn modelId="{F7430135-BC69-4BD8-B227-FF0EA4F11103}" type="presOf" srcId="{658104AC-6744-4860-9ACF-F2567D4D16BD}" destId="{B171C365-C6E6-4BA1-ADCE-F2516ACBD2CD}" srcOrd="0" destOrd="0" presId="urn:microsoft.com/office/officeart/2005/8/layout/hierarchy1"/>
    <dgm:cxn modelId="{A725BF3C-86FC-4FCE-8C25-28BC9F9F6820}" srcId="{0E2D5699-300C-44F2-89AF-350A9E9D9EF0}" destId="{6168BEF8-3A43-4909-A7AA-9724FFD20A7A}" srcOrd="1" destOrd="0" parTransId="{555E3858-9109-4462-9860-AC3F5EB42281}" sibTransId="{B543C9AA-F231-4DE7-B603-64177AF69DE0}"/>
    <dgm:cxn modelId="{ACE779B2-FDC1-43FC-AA38-41DB636BBC9F}" type="presOf" srcId="{61892A5D-70F3-4937-B087-3AFE2ACD6F86}" destId="{1BE2C418-A710-4094-9502-FA16C9869631}" srcOrd="0" destOrd="0" presId="urn:microsoft.com/office/officeart/2005/8/layout/hierarchy1"/>
    <dgm:cxn modelId="{270721D8-D72B-49A3-AF3E-80AC984BE9BE}" type="presOf" srcId="{6168BEF8-3A43-4909-A7AA-9724FFD20A7A}" destId="{CFB680B2-F6AC-4792-B2FD-DFDA4112008F}" srcOrd="0" destOrd="0" presId="urn:microsoft.com/office/officeart/2005/8/layout/hierarchy1"/>
    <dgm:cxn modelId="{C15D3C04-8079-4442-8635-2C849E3F6F30}" type="presParOf" srcId="{CC2F79EB-DEED-40E4-A714-7EE319541EE2}" destId="{E9AA0CA6-6820-4287-A8A6-55D03FD59C2F}" srcOrd="0" destOrd="0" presId="urn:microsoft.com/office/officeart/2005/8/layout/hierarchy1"/>
    <dgm:cxn modelId="{BBD97E30-E10C-44CD-831C-763D868CE516}" type="presParOf" srcId="{E9AA0CA6-6820-4287-A8A6-55D03FD59C2F}" destId="{A5032054-4D36-432A-BF5E-0348BC70EC0F}" srcOrd="0" destOrd="0" presId="urn:microsoft.com/office/officeart/2005/8/layout/hierarchy1"/>
    <dgm:cxn modelId="{B46F1C54-2F13-48F9-BFEB-E88EAE69E808}" type="presParOf" srcId="{A5032054-4D36-432A-BF5E-0348BC70EC0F}" destId="{EB1F9F84-BA46-4B91-BB1A-4224250E0F34}" srcOrd="0" destOrd="0" presId="urn:microsoft.com/office/officeart/2005/8/layout/hierarchy1"/>
    <dgm:cxn modelId="{E8BEB58C-7551-41C2-8C04-76EA099B9733}" type="presParOf" srcId="{A5032054-4D36-432A-BF5E-0348BC70EC0F}" destId="{B171C365-C6E6-4BA1-ADCE-F2516ACBD2CD}" srcOrd="1" destOrd="0" presId="urn:microsoft.com/office/officeart/2005/8/layout/hierarchy1"/>
    <dgm:cxn modelId="{36A92119-DD57-41A9-ABBC-9F8B012FD1D3}" type="presParOf" srcId="{E9AA0CA6-6820-4287-A8A6-55D03FD59C2F}" destId="{84AE8863-7730-41CE-9CC1-8AE24685495F}" srcOrd="1" destOrd="0" presId="urn:microsoft.com/office/officeart/2005/8/layout/hierarchy1"/>
    <dgm:cxn modelId="{FEFF22FD-5013-406E-B896-71959A262D1E}" type="presParOf" srcId="{CC2F79EB-DEED-40E4-A714-7EE319541EE2}" destId="{D468A6F2-206C-4F10-B608-AB6569AA6AC1}" srcOrd="1" destOrd="0" presId="urn:microsoft.com/office/officeart/2005/8/layout/hierarchy1"/>
    <dgm:cxn modelId="{D341F30C-4E5A-4B49-BB03-A855E7D31857}" type="presParOf" srcId="{D468A6F2-206C-4F10-B608-AB6569AA6AC1}" destId="{0374ED08-6089-4419-B55E-BD6DFFFA632C}" srcOrd="0" destOrd="0" presId="urn:microsoft.com/office/officeart/2005/8/layout/hierarchy1"/>
    <dgm:cxn modelId="{F88AEB27-A4BC-4E7C-843D-8688DB723305}" type="presParOf" srcId="{0374ED08-6089-4419-B55E-BD6DFFFA632C}" destId="{894AB357-9CC9-40C2-9AA3-E303C60D8008}" srcOrd="0" destOrd="0" presId="urn:microsoft.com/office/officeart/2005/8/layout/hierarchy1"/>
    <dgm:cxn modelId="{ECA0242A-47AF-49E9-AA18-38C804B9E9FB}" type="presParOf" srcId="{0374ED08-6089-4419-B55E-BD6DFFFA632C}" destId="{CFB680B2-F6AC-4792-B2FD-DFDA4112008F}" srcOrd="1" destOrd="0" presId="urn:microsoft.com/office/officeart/2005/8/layout/hierarchy1"/>
    <dgm:cxn modelId="{BBD4B42F-BAFB-4A1A-8989-FB212808A17B}" type="presParOf" srcId="{D468A6F2-206C-4F10-B608-AB6569AA6AC1}" destId="{C188838D-2DC2-4D18-8DC6-9D38BC781A07}" srcOrd="1" destOrd="0" presId="urn:microsoft.com/office/officeart/2005/8/layout/hierarchy1"/>
    <dgm:cxn modelId="{FCA9A39B-73B2-442D-AB35-9EBC3767B5C0}" type="presParOf" srcId="{CC2F79EB-DEED-40E4-A714-7EE319541EE2}" destId="{42156279-E0BE-408E-84F5-A1197736F1AE}" srcOrd="2" destOrd="0" presId="urn:microsoft.com/office/officeart/2005/8/layout/hierarchy1"/>
    <dgm:cxn modelId="{F30EBFCF-8B4C-4138-9694-7DD81F67E532}" type="presParOf" srcId="{42156279-E0BE-408E-84F5-A1197736F1AE}" destId="{964C7EAE-CFC7-493A-889E-85A8B167ACEB}" srcOrd="0" destOrd="0" presId="urn:microsoft.com/office/officeart/2005/8/layout/hierarchy1"/>
    <dgm:cxn modelId="{DD4F40CA-CBF1-47C8-A756-C42B925A306D}" type="presParOf" srcId="{964C7EAE-CFC7-493A-889E-85A8B167ACEB}" destId="{ABB40F5F-0827-470B-8A54-91970E90656C}" srcOrd="0" destOrd="0" presId="urn:microsoft.com/office/officeart/2005/8/layout/hierarchy1"/>
    <dgm:cxn modelId="{553B37A9-399F-4621-8026-A1C958ECD148}" type="presParOf" srcId="{964C7EAE-CFC7-493A-889E-85A8B167ACEB}" destId="{1BE2C418-A710-4094-9502-FA16C9869631}" srcOrd="1" destOrd="0" presId="urn:microsoft.com/office/officeart/2005/8/layout/hierarchy1"/>
    <dgm:cxn modelId="{8FA12DBB-36E5-458C-8068-CA725C1CEF23}" type="presParOf" srcId="{42156279-E0BE-408E-84F5-A1197736F1AE}" destId="{F1818527-A37A-4261-9BA9-920CA0C7E50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1F9F84-BA46-4B91-BB1A-4224250E0F34}">
      <dsp:nvSpPr>
        <dsp:cNvPr id="0" name=""/>
        <dsp:cNvSpPr/>
      </dsp:nvSpPr>
      <dsp:spPr>
        <a:xfrm>
          <a:off x="192546" y="1498"/>
          <a:ext cx="2905461" cy="18449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71C365-C6E6-4BA1-ADCE-F2516ACBD2CD}">
      <dsp:nvSpPr>
        <dsp:cNvPr id="0" name=""/>
        <dsp:cNvSpPr/>
      </dsp:nvSpPr>
      <dsp:spPr>
        <a:xfrm>
          <a:off x="515375" y="308186"/>
          <a:ext cx="2905461" cy="1844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100" kern="1200"/>
            <a:t>90% rahvusvahelise kaitsega ukrainlased</a:t>
          </a:r>
          <a:endParaRPr lang="en-US" sz="2100" kern="1200"/>
        </a:p>
      </dsp:txBody>
      <dsp:txXfrm>
        <a:off x="569412" y="362223"/>
        <a:ext cx="2797387" cy="1736894"/>
      </dsp:txXfrm>
    </dsp:sp>
    <dsp:sp modelId="{894AB357-9CC9-40C2-9AA3-E303C60D8008}">
      <dsp:nvSpPr>
        <dsp:cNvPr id="0" name=""/>
        <dsp:cNvSpPr/>
      </dsp:nvSpPr>
      <dsp:spPr>
        <a:xfrm>
          <a:off x="3743666" y="1498"/>
          <a:ext cx="2905461" cy="18449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B680B2-F6AC-4792-B2FD-DFDA4112008F}">
      <dsp:nvSpPr>
        <dsp:cNvPr id="0" name=""/>
        <dsp:cNvSpPr/>
      </dsp:nvSpPr>
      <dsp:spPr>
        <a:xfrm>
          <a:off x="4066495" y="308186"/>
          <a:ext cx="2905461" cy="1844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100" kern="1200" dirty="0"/>
            <a:t>10% teised rändetaustaga Tallinna elanikud</a:t>
          </a:r>
          <a:endParaRPr lang="en-US" sz="2100" kern="1200" dirty="0"/>
        </a:p>
      </dsp:txBody>
      <dsp:txXfrm>
        <a:off x="4120532" y="362223"/>
        <a:ext cx="2797387" cy="1736894"/>
      </dsp:txXfrm>
    </dsp:sp>
    <dsp:sp modelId="{ABB40F5F-0827-470B-8A54-91970E90656C}">
      <dsp:nvSpPr>
        <dsp:cNvPr id="0" name=""/>
        <dsp:cNvSpPr/>
      </dsp:nvSpPr>
      <dsp:spPr>
        <a:xfrm>
          <a:off x="7256696" y="-306687"/>
          <a:ext cx="2905461" cy="3763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E2C418-A710-4094-9502-FA16C9869631}">
      <dsp:nvSpPr>
        <dsp:cNvPr id="0" name=""/>
        <dsp:cNvSpPr/>
      </dsp:nvSpPr>
      <dsp:spPr>
        <a:xfrm>
          <a:off x="7579525" y="0"/>
          <a:ext cx="2905461" cy="37631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100" kern="1200" dirty="0"/>
            <a:t>Ukraina, Venemaa, Pakistan, Afganistan, Mehhiko, Brasiilia, Kamerun, Jordaania, Süüria, Iraak, Nigeeria, Jeemen, Türgi, Iraan, USA, Uus-Meremaa, Itaalia, Venezuela, Kreeka, Ecuador, Valgevene, Liibanon, India, Prantsusmaa, Palestiina, Vietnam</a:t>
          </a:r>
          <a:endParaRPr lang="en-US" sz="2100" kern="1200" dirty="0"/>
        </a:p>
      </dsp:txBody>
      <dsp:txXfrm>
        <a:off x="7664623" y="85098"/>
        <a:ext cx="2735265" cy="359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ADAB19-43A6-4332-ABFE-CF70A3E60251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34911-5688-4AB3-8789-02ABD8A22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61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34911-5688-4AB3-8789-02ABD8A222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45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34911-5688-4AB3-8789-02ABD8A222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66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34911-5688-4AB3-8789-02ABD8A222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16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34911-5688-4AB3-8789-02ABD8A222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897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34911-5688-4AB3-8789-02ABD8A222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84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34911-5688-4AB3-8789-02ABD8A222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5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34911-5688-4AB3-8789-02ABD8A222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77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34911-5688-4AB3-8789-02ABD8A222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0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34911-5688-4AB3-8789-02ABD8A222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39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CEC770B-DB5F-461E-B006-7214E7ECEC5A}" type="datetimeFigureOut">
              <a:rPr lang="et-EE" smtClean="0"/>
              <a:t>10.09.2024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00B9-F1AC-4BEB-8655-57D0A3575FD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76065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770B-DB5F-461E-B006-7214E7ECEC5A}" type="datetimeFigureOut">
              <a:rPr lang="et-EE" smtClean="0"/>
              <a:t>10.09.2024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00B9-F1AC-4BEB-8655-57D0A3575F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16369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770B-DB5F-461E-B006-7214E7ECEC5A}" type="datetimeFigureOut">
              <a:rPr lang="et-EE" smtClean="0"/>
              <a:t>10.09.2024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00B9-F1AC-4BEB-8655-57D0A3575FD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29361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23381020-7BFD-49ED-B5A5-430ECDD648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524" y="771524"/>
            <a:ext cx="10715625" cy="96440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Selline</a:t>
            </a:r>
            <a:r>
              <a:rPr lang="en-US" dirty="0"/>
              <a:t> on </a:t>
            </a:r>
            <a:r>
              <a:rPr lang="en-US" dirty="0" err="1"/>
              <a:t>tektiga</a:t>
            </a:r>
            <a:r>
              <a:rPr lang="en-US" dirty="0"/>
              <a:t> </a:t>
            </a:r>
            <a:r>
              <a:rPr lang="en-US" dirty="0" err="1"/>
              <a:t>lehekülg</a:t>
            </a:r>
            <a:endParaRPr lang="en-US" dirty="0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7B871770-08E3-4784-AE05-838735A73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00B9-F1AC-4BEB-8655-57D0A3575FDC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C1231241-89CB-4062-BD29-360675129A7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1524" y="6280625"/>
            <a:ext cx="1352551" cy="332502"/>
            <a:chOff x="486" y="3935"/>
            <a:chExt cx="960" cy="236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801CECDE-7AA5-40A9-ABEA-8381B28E67C5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86" y="3935"/>
              <a:ext cx="960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B3430B1-252A-4966-AC2C-33D42BC204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6" y="4008"/>
              <a:ext cx="165" cy="47"/>
            </a:xfrm>
            <a:custGeom>
              <a:avLst/>
              <a:gdLst>
                <a:gd name="T0" fmla="*/ 91 w 121"/>
                <a:gd name="T1" fmla="*/ 15 h 34"/>
                <a:gd name="T2" fmla="*/ 53 w 121"/>
                <a:gd name="T3" fmla="*/ 3 h 34"/>
                <a:gd name="T4" fmla="*/ 0 w 121"/>
                <a:gd name="T5" fmla="*/ 3 h 34"/>
                <a:gd name="T6" fmla="*/ 0 w 121"/>
                <a:gd name="T7" fmla="*/ 23 h 34"/>
                <a:gd name="T8" fmla="*/ 80 w 121"/>
                <a:gd name="T9" fmla="*/ 19 h 34"/>
                <a:gd name="T10" fmla="*/ 121 w 121"/>
                <a:gd name="T11" fmla="*/ 34 h 34"/>
                <a:gd name="T12" fmla="*/ 121 w 121"/>
                <a:gd name="T13" fmla="*/ 19 h 34"/>
                <a:gd name="T14" fmla="*/ 91 w 121"/>
                <a:gd name="T15" fmla="*/ 1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34">
                  <a:moveTo>
                    <a:pt x="91" y="15"/>
                  </a:moveTo>
                  <a:cubicBezTo>
                    <a:pt x="76" y="11"/>
                    <a:pt x="69" y="6"/>
                    <a:pt x="53" y="3"/>
                  </a:cubicBezTo>
                  <a:cubicBezTo>
                    <a:pt x="36" y="0"/>
                    <a:pt x="20" y="1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19"/>
                    <a:pt x="56" y="15"/>
                    <a:pt x="80" y="19"/>
                  </a:cubicBezTo>
                  <a:cubicBezTo>
                    <a:pt x="101" y="23"/>
                    <a:pt x="103" y="30"/>
                    <a:pt x="121" y="34"/>
                  </a:cubicBezTo>
                  <a:cubicBezTo>
                    <a:pt x="121" y="19"/>
                    <a:pt x="121" y="19"/>
                    <a:pt x="121" y="19"/>
                  </a:cubicBezTo>
                  <a:cubicBezTo>
                    <a:pt x="111" y="18"/>
                    <a:pt x="101" y="17"/>
                    <a:pt x="91" y="15"/>
                  </a:cubicBezTo>
                  <a:close/>
                </a:path>
              </a:pathLst>
            </a:custGeom>
            <a:solidFill>
              <a:srgbClr val="007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F178288A-4C1B-4023-A97B-8399165963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6" y="4055"/>
              <a:ext cx="165" cy="42"/>
            </a:xfrm>
            <a:custGeom>
              <a:avLst/>
              <a:gdLst>
                <a:gd name="T0" fmla="*/ 121 w 121"/>
                <a:gd name="T1" fmla="*/ 10 h 30"/>
                <a:gd name="T2" fmla="*/ 80 w 121"/>
                <a:gd name="T3" fmla="*/ 0 h 30"/>
                <a:gd name="T4" fmla="*/ 0 w 121"/>
                <a:gd name="T5" fmla="*/ 9 h 30"/>
                <a:gd name="T6" fmla="*/ 0 w 121"/>
                <a:gd name="T7" fmla="*/ 25 h 30"/>
                <a:gd name="T8" fmla="*/ 1 w 121"/>
                <a:gd name="T9" fmla="*/ 30 h 30"/>
                <a:gd name="T10" fmla="*/ 53 w 121"/>
                <a:gd name="T11" fmla="*/ 22 h 30"/>
                <a:gd name="T12" fmla="*/ 121 w 121"/>
                <a:gd name="T13" fmla="*/ 17 h 30"/>
                <a:gd name="T14" fmla="*/ 121 w 121"/>
                <a:gd name="T15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30">
                  <a:moveTo>
                    <a:pt x="121" y="10"/>
                  </a:moveTo>
                  <a:cubicBezTo>
                    <a:pt x="107" y="0"/>
                    <a:pt x="94" y="0"/>
                    <a:pt x="80" y="0"/>
                  </a:cubicBezTo>
                  <a:cubicBezTo>
                    <a:pt x="53" y="1"/>
                    <a:pt x="33" y="4"/>
                    <a:pt x="0" y="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0" y="29"/>
                    <a:pt x="1" y="30"/>
                  </a:cubicBezTo>
                  <a:cubicBezTo>
                    <a:pt x="24" y="26"/>
                    <a:pt x="44" y="23"/>
                    <a:pt x="53" y="22"/>
                  </a:cubicBezTo>
                  <a:cubicBezTo>
                    <a:pt x="77" y="18"/>
                    <a:pt x="103" y="14"/>
                    <a:pt x="121" y="17"/>
                  </a:cubicBezTo>
                  <a:lnTo>
                    <a:pt x="121" y="10"/>
                  </a:lnTo>
                  <a:close/>
                </a:path>
              </a:pathLst>
            </a:custGeom>
            <a:solidFill>
              <a:srgbClr val="007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C12E0970-FFE1-4F84-8F7E-D0428589D7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4" y="4097"/>
              <a:ext cx="157" cy="74"/>
            </a:xfrm>
            <a:custGeom>
              <a:avLst/>
              <a:gdLst>
                <a:gd name="T0" fmla="*/ 0 w 115"/>
                <a:gd name="T1" fmla="*/ 17 h 54"/>
                <a:gd name="T2" fmla="*/ 4 w 115"/>
                <a:gd name="T3" fmla="*/ 23 h 54"/>
                <a:gd name="T4" fmla="*/ 55 w 115"/>
                <a:gd name="T5" fmla="*/ 54 h 54"/>
                <a:gd name="T6" fmla="*/ 55 w 115"/>
                <a:gd name="T7" fmla="*/ 54 h 54"/>
                <a:gd name="T8" fmla="*/ 106 w 115"/>
                <a:gd name="T9" fmla="*/ 23 h 54"/>
                <a:gd name="T10" fmla="*/ 112 w 115"/>
                <a:gd name="T11" fmla="*/ 12 h 54"/>
                <a:gd name="T12" fmla="*/ 115 w 115"/>
                <a:gd name="T13" fmla="*/ 2 h 54"/>
                <a:gd name="T14" fmla="*/ 115 w 115"/>
                <a:gd name="T15" fmla="*/ 0 h 54"/>
                <a:gd name="T16" fmla="*/ 0 w 115"/>
                <a:gd name="T17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54">
                  <a:moveTo>
                    <a:pt x="0" y="17"/>
                  </a:moveTo>
                  <a:cubicBezTo>
                    <a:pt x="1" y="19"/>
                    <a:pt x="3" y="21"/>
                    <a:pt x="4" y="23"/>
                  </a:cubicBezTo>
                  <a:cubicBezTo>
                    <a:pt x="17" y="40"/>
                    <a:pt x="54" y="53"/>
                    <a:pt x="55" y="54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6" y="53"/>
                    <a:pt x="92" y="40"/>
                    <a:pt x="106" y="23"/>
                  </a:cubicBezTo>
                  <a:cubicBezTo>
                    <a:pt x="108" y="20"/>
                    <a:pt x="111" y="16"/>
                    <a:pt x="112" y="12"/>
                  </a:cubicBezTo>
                  <a:cubicBezTo>
                    <a:pt x="113" y="9"/>
                    <a:pt x="114" y="6"/>
                    <a:pt x="115" y="2"/>
                  </a:cubicBezTo>
                  <a:cubicBezTo>
                    <a:pt x="115" y="2"/>
                    <a:pt x="115" y="1"/>
                    <a:pt x="115" y="0"/>
                  </a:cubicBezTo>
                  <a:cubicBezTo>
                    <a:pt x="111" y="0"/>
                    <a:pt x="3" y="17"/>
                    <a:pt x="0" y="17"/>
                  </a:cubicBezTo>
                  <a:close/>
                </a:path>
              </a:pathLst>
            </a:custGeom>
            <a:solidFill>
              <a:srgbClr val="007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5B3BFE8C-536E-41BE-8BE2-228898B168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6" y="3970"/>
              <a:ext cx="165" cy="42"/>
            </a:xfrm>
            <a:custGeom>
              <a:avLst/>
              <a:gdLst>
                <a:gd name="T0" fmla="*/ 51 w 121"/>
                <a:gd name="T1" fmla="*/ 9 h 31"/>
                <a:gd name="T2" fmla="*/ 0 w 121"/>
                <a:gd name="T3" fmla="*/ 0 h 31"/>
                <a:gd name="T4" fmla="*/ 0 w 121"/>
                <a:gd name="T5" fmla="*/ 13 h 31"/>
                <a:gd name="T6" fmla="*/ 44 w 121"/>
                <a:gd name="T7" fmla="*/ 19 h 31"/>
                <a:gd name="T8" fmla="*/ 61 w 121"/>
                <a:gd name="T9" fmla="*/ 24 h 31"/>
                <a:gd name="T10" fmla="*/ 121 w 121"/>
                <a:gd name="T11" fmla="*/ 31 h 31"/>
                <a:gd name="T12" fmla="*/ 121 w 121"/>
                <a:gd name="T13" fmla="*/ 15 h 31"/>
                <a:gd name="T14" fmla="*/ 51 w 121"/>
                <a:gd name="T15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31">
                  <a:moveTo>
                    <a:pt x="51" y="9"/>
                  </a:moveTo>
                  <a:cubicBezTo>
                    <a:pt x="36" y="7"/>
                    <a:pt x="25" y="4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5" y="13"/>
                    <a:pt x="30" y="15"/>
                    <a:pt x="44" y="19"/>
                  </a:cubicBezTo>
                  <a:cubicBezTo>
                    <a:pt x="48" y="20"/>
                    <a:pt x="58" y="23"/>
                    <a:pt x="61" y="24"/>
                  </a:cubicBezTo>
                  <a:cubicBezTo>
                    <a:pt x="80" y="29"/>
                    <a:pt x="106" y="29"/>
                    <a:pt x="121" y="31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99" y="11"/>
                    <a:pt x="68" y="11"/>
                    <a:pt x="51" y="9"/>
                  </a:cubicBezTo>
                  <a:close/>
                </a:path>
              </a:pathLst>
            </a:custGeom>
            <a:solidFill>
              <a:srgbClr val="007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37CACBD9-A4CF-47DB-BB94-905D0DB0EC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6" y="3936"/>
              <a:ext cx="165" cy="32"/>
            </a:xfrm>
            <a:custGeom>
              <a:avLst/>
              <a:gdLst>
                <a:gd name="T0" fmla="*/ 61 w 121"/>
                <a:gd name="T1" fmla="*/ 0 h 23"/>
                <a:gd name="T2" fmla="*/ 61 w 121"/>
                <a:gd name="T3" fmla="*/ 0 h 23"/>
                <a:gd name="T4" fmla="*/ 0 w 121"/>
                <a:gd name="T5" fmla="*/ 7 h 23"/>
                <a:gd name="T6" fmla="*/ 0 w 121"/>
                <a:gd name="T7" fmla="*/ 13 h 23"/>
                <a:gd name="T8" fmla="*/ 121 w 121"/>
                <a:gd name="T9" fmla="*/ 23 h 23"/>
                <a:gd name="T10" fmla="*/ 121 w 121"/>
                <a:gd name="T11" fmla="*/ 7 h 23"/>
                <a:gd name="T12" fmla="*/ 61 w 121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23">
                  <a:moveTo>
                    <a:pt x="61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40" y="0"/>
                    <a:pt x="20" y="2"/>
                    <a:pt x="0" y="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1" y="23"/>
                    <a:pt x="121" y="23"/>
                    <a:pt x="121" y="23"/>
                  </a:cubicBezTo>
                  <a:cubicBezTo>
                    <a:pt x="121" y="7"/>
                    <a:pt x="121" y="7"/>
                    <a:pt x="121" y="7"/>
                  </a:cubicBezTo>
                  <a:cubicBezTo>
                    <a:pt x="101" y="2"/>
                    <a:pt x="81" y="0"/>
                    <a:pt x="61" y="0"/>
                  </a:cubicBezTo>
                  <a:close/>
                </a:path>
              </a:pathLst>
            </a:custGeom>
            <a:solidFill>
              <a:srgbClr val="007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D179B728-61D0-49E2-861D-901915B727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5" y="3965"/>
              <a:ext cx="137" cy="177"/>
            </a:xfrm>
            <a:custGeom>
              <a:avLst/>
              <a:gdLst>
                <a:gd name="T0" fmla="*/ 137 w 137"/>
                <a:gd name="T1" fmla="*/ 31 h 177"/>
                <a:gd name="T2" fmla="*/ 85 w 137"/>
                <a:gd name="T3" fmla="*/ 31 h 177"/>
                <a:gd name="T4" fmla="*/ 85 w 137"/>
                <a:gd name="T5" fmla="*/ 177 h 177"/>
                <a:gd name="T6" fmla="*/ 50 w 137"/>
                <a:gd name="T7" fmla="*/ 177 h 177"/>
                <a:gd name="T8" fmla="*/ 50 w 137"/>
                <a:gd name="T9" fmla="*/ 31 h 177"/>
                <a:gd name="T10" fmla="*/ 0 w 137"/>
                <a:gd name="T11" fmla="*/ 31 h 177"/>
                <a:gd name="T12" fmla="*/ 0 w 137"/>
                <a:gd name="T13" fmla="*/ 0 h 177"/>
                <a:gd name="T14" fmla="*/ 137 w 137"/>
                <a:gd name="T15" fmla="*/ 0 h 177"/>
                <a:gd name="T16" fmla="*/ 137 w 137"/>
                <a:gd name="T17" fmla="*/ 3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77">
                  <a:moveTo>
                    <a:pt x="137" y="31"/>
                  </a:moveTo>
                  <a:lnTo>
                    <a:pt x="85" y="31"/>
                  </a:lnTo>
                  <a:lnTo>
                    <a:pt x="85" y="177"/>
                  </a:lnTo>
                  <a:lnTo>
                    <a:pt x="50" y="177"/>
                  </a:lnTo>
                  <a:lnTo>
                    <a:pt x="50" y="31"/>
                  </a:lnTo>
                  <a:lnTo>
                    <a:pt x="0" y="31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31"/>
                  </a:lnTo>
                  <a:close/>
                </a:path>
              </a:pathLst>
            </a:custGeom>
            <a:solidFill>
              <a:srgbClr val="007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F9A7945-CC70-40D8-9030-93DE5BC2929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8" y="4010"/>
              <a:ext cx="113" cy="136"/>
            </a:xfrm>
            <a:custGeom>
              <a:avLst/>
              <a:gdLst>
                <a:gd name="T0" fmla="*/ 83 w 83"/>
                <a:gd name="T1" fmla="*/ 34 h 99"/>
                <a:gd name="T2" fmla="*/ 83 w 83"/>
                <a:gd name="T3" fmla="*/ 96 h 99"/>
                <a:gd name="T4" fmla="*/ 62 w 83"/>
                <a:gd name="T5" fmla="*/ 96 h 99"/>
                <a:gd name="T6" fmla="*/ 62 w 83"/>
                <a:gd name="T7" fmla="*/ 86 h 99"/>
                <a:gd name="T8" fmla="*/ 32 w 83"/>
                <a:gd name="T9" fmla="*/ 99 h 99"/>
                <a:gd name="T10" fmla="*/ 0 w 83"/>
                <a:gd name="T11" fmla="*/ 72 h 99"/>
                <a:gd name="T12" fmla="*/ 39 w 83"/>
                <a:gd name="T13" fmla="*/ 40 h 99"/>
                <a:gd name="T14" fmla="*/ 61 w 83"/>
                <a:gd name="T15" fmla="*/ 36 h 99"/>
                <a:gd name="T16" fmla="*/ 61 w 83"/>
                <a:gd name="T17" fmla="*/ 34 h 99"/>
                <a:gd name="T18" fmla="*/ 44 w 83"/>
                <a:gd name="T19" fmla="*/ 20 h 99"/>
                <a:gd name="T20" fmla="*/ 29 w 83"/>
                <a:gd name="T21" fmla="*/ 23 h 99"/>
                <a:gd name="T22" fmla="*/ 15 w 83"/>
                <a:gd name="T23" fmla="*/ 35 h 99"/>
                <a:gd name="T24" fmla="*/ 0 w 83"/>
                <a:gd name="T25" fmla="*/ 21 h 99"/>
                <a:gd name="T26" fmla="*/ 43 w 83"/>
                <a:gd name="T27" fmla="*/ 1 h 99"/>
                <a:gd name="T28" fmla="*/ 83 w 83"/>
                <a:gd name="T29" fmla="*/ 34 h 99"/>
                <a:gd name="T30" fmla="*/ 61 w 83"/>
                <a:gd name="T31" fmla="*/ 58 h 99"/>
                <a:gd name="T32" fmla="*/ 61 w 83"/>
                <a:gd name="T33" fmla="*/ 53 h 99"/>
                <a:gd name="T34" fmla="*/ 45 w 83"/>
                <a:gd name="T35" fmla="*/ 56 h 99"/>
                <a:gd name="T36" fmla="*/ 22 w 83"/>
                <a:gd name="T37" fmla="*/ 71 h 99"/>
                <a:gd name="T38" fmla="*/ 36 w 83"/>
                <a:gd name="T39" fmla="*/ 80 h 99"/>
                <a:gd name="T40" fmla="*/ 61 w 83"/>
                <a:gd name="T41" fmla="*/ 5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99">
                  <a:moveTo>
                    <a:pt x="83" y="34"/>
                  </a:moveTo>
                  <a:cubicBezTo>
                    <a:pt x="83" y="96"/>
                    <a:pt x="83" y="96"/>
                    <a:pt x="83" y="96"/>
                  </a:cubicBezTo>
                  <a:cubicBezTo>
                    <a:pt x="62" y="96"/>
                    <a:pt x="62" y="96"/>
                    <a:pt x="62" y="96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56" y="94"/>
                    <a:pt x="46" y="99"/>
                    <a:pt x="32" y="99"/>
                  </a:cubicBezTo>
                  <a:cubicBezTo>
                    <a:pt x="14" y="99"/>
                    <a:pt x="0" y="90"/>
                    <a:pt x="0" y="72"/>
                  </a:cubicBezTo>
                  <a:cubicBezTo>
                    <a:pt x="0" y="53"/>
                    <a:pt x="15" y="44"/>
                    <a:pt x="39" y="40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25"/>
                    <a:pt x="54" y="20"/>
                    <a:pt x="44" y="20"/>
                  </a:cubicBezTo>
                  <a:cubicBezTo>
                    <a:pt x="39" y="20"/>
                    <a:pt x="34" y="21"/>
                    <a:pt x="29" y="23"/>
                  </a:cubicBezTo>
                  <a:cubicBezTo>
                    <a:pt x="24" y="27"/>
                    <a:pt x="19" y="31"/>
                    <a:pt x="15" y="35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0" y="8"/>
                    <a:pt x="26" y="0"/>
                    <a:pt x="43" y="1"/>
                  </a:cubicBezTo>
                  <a:cubicBezTo>
                    <a:pt x="69" y="1"/>
                    <a:pt x="83" y="14"/>
                    <a:pt x="83" y="34"/>
                  </a:cubicBezTo>
                  <a:close/>
                  <a:moveTo>
                    <a:pt x="61" y="58"/>
                  </a:moveTo>
                  <a:cubicBezTo>
                    <a:pt x="61" y="53"/>
                    <a:pt x="61" y="53"/>
                    <a:pt x="61" y="53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30" y="59"/>
                    <a:pt x="22" y="63"/>
                    <a:pt x="22" y="71"/>
                  </a:cubicBezTo>
                  <a:cubicBezTo>
                    <a:pt x="22" y="77"/>
                    <a:pt x="28" y="80"/>
                    <a:pt x="36" y="80"/>
                  </a:cubicBezTo>
                  <a:cubicBezTo>
                    <a:pt x="50" y="80"/>
                    <a:pt x="61" y="73"/>
                    <a:pt x="61" y="58"/>
                  </a:cubicBezTo>
                  <a:close/>
                </a:path>
              </a:pathLst>
            </a:custGeom>
            <a:solidFill>
              <a:srgbClr val="007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338EDE05-E371-4465-8D02-C8B2B201E51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02" y="3965"/>
              <a:ext cx="31" cy="177"/>
            </a:xfrm>
            <a:prstGeom prst="rect">
              <a:avLst/>
            </a:prstGeom>
            <a:solidFill>
              <a:srgbClr val="007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E80CABB8-3F96-4185-8EFE-7182110C970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64" y="3965"/>
              <a:ext cx="32" cy="177"/>
            </a:xfrm>
            <a:prstGeom prst="rect">
              <a:avLst/>
            </a:prstGeom>
            <a:solidFill>
              <a:srgbClr val="007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F62F1E3D-0E37-4AE3-9E5B-9EC23AF8606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7" y="3965"/>
              <a:ext cx="32" cy="177"/>
            </a:xfrm>
            <a:custGeom>
              <a:avLst/>
              <a:gdLst>
                <a:gd name="T0" fmla="*/ 32 w 32"/>
                <a:gd name="T1" fmla="*/ 31 h 177"/>
                <a:gd name="T2" fmla="*/ 0 w 32"/>
                <a:gd name="T3" fmla="*/ 31 h 177"/>
                <a:gd name="T4" fmla="*/ 0 w 32"/>
                <a:gd name="T5" fmla="*/ 0 h 177"/>
                <a:gd name="T6" fmla="*/ 32 w 32"/>
                <a:gd name="T7" fmla="*/ 0 h 177"/>
                <a:gd name="T8" fmla="*/ 32 w 32"/>
                <a:gd name="T9" fmla="*/ 31 h 177"/>
                <a:gd name="T10" fmla="*/ 32 w 32"/>
                <a:gd name="T11" fmla="*/ 177 h 177"/>
                <a:gd name="T12" fmla="*/ 0 w 32"/>
                <a:gd name="T13" fmla="*/ 177 h 177"/>
                <a:gd name="T14" fmla="*/ 0 w 32"/>
                <a:gd name="T15" fmla="*/ 50 h 177"/>
                <a:gd name="T16" fmla="*/ 32 w 32"/>
                <a:gd name="T17" fmla="*/ 50 h 177"/>
                <a:gd name="T18" fmla="*/ 32 w 32"/>
                <a:gd name="T1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177">
                  <a:moveTo>
                    <a:pt x="32" y="31"/>
                  </a:moveTo>
                  <a:lnTo>
                    <a:pt x="0" y="31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31"/>
                  </a:lnTo>
                  <a:close/>
                  <a:moveTo>
                    <a:pt x="32" y="177"/>
                  </a:moveTo>
                  <a:lnTo>
                    <a:pt x="0" y="177"/>
                  </a:lnTo>
                  <a:lnTo>
                    <a:pt x="0" y="50"/>
                  </a:lnTo>
                  <a:lnTo>
                    <a:pt x="32" y="50"/>
                  </a:lnTo>
                  <a:lnTo>
                    <a:pt x="32" y="177"/>
                  </a:lnTo>
                  <a:close/>
                </a:path>
              </a:pathLst>
            </a:custGeom>
            <a:solidFill>
              <a:srgbClr val="007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F56491C0-2556-46C2-860D-1FA1F8FA2E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0" y="4010"/>
              <a:ext cx="112" cy="132"/>
            </a:xfrm>
            <a:custGeom>
              <a:avLst/>
              <a:gdLst>
                <a:gd name="T0" fmla="*/ 82 w 82"/>
                <a:gd name="T1" fmla="*/ 33 h 96"/>
                <a:gd name="T2" fmla="*/ 82 w 82"/>
                <a:gd name="T3" fmla="*/ 96 h 96"/>
                <a:gd name="T4" fmla="*/ 59 w 82"/>
                <a:gd name="T5" fmla="*/ 96 h 96"/>
                <a:gd name="T6" fmla="*/ 59 w 82"/>
                <a:gd name="T7" fmla="*/ 40 h 96"/>
                <a:gd name="T8" fmla="*/ 42 w 82"/>
                <a:gd name="T9" fmla="*/ 21 h 96"/>
                <a:gd name="T10" fmla="*/ 23 w 82"/>
                <a:gd name="T11" fmla="*/ 39 h 96"/>
                <a:gd name="T12" fmla="*/ 23 w 82"/>
                <a:gd name="T13" fmla="*/ 40 h 96"/>
                <a:gd name="T14" fmla="*/ 23 w 82"/>
                <a:gd name="T15" fmla="*/ 96 h 96"/>
                <a:gd name="T16" fmla="*/ 0 w 82"/>
                <a:gd name="T17" fmla="*/ 96 h 96"/>
                <a:gd name="T18" fmla="*/ 0 w 82"/>
                <a:gd name="T19" fmla="*/ 4 h 96"/>
                <a:gd name="T20" fmla="*/ 22 w 82"/>
                <a:gd name="T21" fmla="*/ 4 h 96"/>
                <a:gd name="T22" fmla="*/ 22 w 82"/>
                <a:gd name="T23" fmla="*/ 14 h 96"/>
                <a:gd name="T24" fmla="*/ 49 w 82"/>
                <a:gd name="T25" fmla="*/ 1 h 96"/>
                <a:gd name="T26" fmla="*/ 82 w 82"/>
                <a:gd name="T27" fmla="*/ 3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96">
                  <a:moveTo>
                    <a:pt x="82" y="33"/>
                  </a:moveTo>
                  <a:cubicBezTo>
                    <a:pt x="82" y="96"/>
                    <a:pt x="82" y="96"/>
                    <a:pt x="82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28"/>
                    <a:pt x="53" y="21"/>
                    <a:pt x="42" y="21"/>
                  </a:cubicBezTo>
                  <a:cubicBezTo>
                    <a:pt x="32" y="21"/>
                    <a:pt x="23" y="29"/>
                    <a:pt x="23" y="39"/>
                  </a:cubicBezTo>
                  <a:cubicBezTo>
                    <a:pt x="23" y="39"/>
                    <a:pt x="23" y="40"/>
                    <a:pt x="23" y="40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8" y="5"/>
                    <a:pt x="38" y="0"/>
                    <a:pt x="49" y="1"/>
                  </a:cubicBezTo>
                  <a:cubicBezTo>
                    <a:pt x="70" y="1"/>
                    <a:pt x="82" y="13"/>
                    <a:pt x="82" y="33"/>
                  </a:cubicBezTo>
                  <a:close/>
                </a:path>
              </a:pathLst>
            </a:custGeom>
            <a:solidFill>
              <a:srgbClr val="007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A22D2D5E-86D7-424D-AE01-291672A604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32" y="4010"/>
              <a:ext cx="113" cy="132"/>
            </a:xfrm>
            <a:custGeom>
              <a:avLst/>
              <a:gdLst>
                <a:gd name="T0" fmla="*/ 82 w 82"/>
                <a:gd name="T1" fmla="*/ 33 h 96"/>
                <a:gd name="T2" fmla="*/ 82 w 82"/>
                <a:gd name="T3" fmla="*/ 96 h 96"/>
                <a:gd name="T4" fmla="*/ 59 w 82"/>
                <a:gd name="T5" fmla="*/ 96 h 96"/>
                <a:gd name="T6" fmla="*/ 59 w 82"/>
                <a:gd name="T7" fmla="*/ 40 h 96"/>
                <a:gd name="T8" fmla="*/ 42 w 82"/>
                <a:gd name="T9" fmla="*/ 21 h 96"/>
                <a:gd name="T10" fmla="*/ 23 w 82"/>
                <a:gd name="T11" fmla="*/ 39 h 96"/>
                <a:gd name="T12" fmla="*/ 23 w 82"/>
                <a:gd name="T13" fmla="*/ 40 h 96"/>
                <a:gd name="T14" fmla="*/ 23 w 82"/>
                <a:gd name="T15" fmla="*/ 96 h 96"/>
                <a:gd name="T16" fmla="*/ 0 w 82"/>
                <a:gd name="T17" fmla="*/ 96 h 96"/>
                <a:gd name="T18" fmla="*/ 0 w 82"/>
                <a:gd name="T19" fmla="*/ 4 h 96"/>
                <a:gd name="T20" fmla="*/ 22 w 82"/>
                <a:gd name="T21" fmla="*/ 4 h 96"/>
                <a:gd name="T22" fmla="*/ 22 w 82"/>
                <a:gd name="T23" fmla="*/ 14 h 96"/>
                <a:gd name="T24" fmla="*/ 49 w 82"/>
                <a:gd name="T25" fmla="*/ 1 h 96"/>
                <a:gd name="T26" fmla="*/ 82 w 82"/>
                <a:gd name="T27" fmla="*/ 3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96">
                  <a:moveTo>
                    <a:pt x="82" y="33"/>
                  </a:moveTo>
                  <a:cubicBezTo>
                    <a:pt x="82" y="96"/>
                    <a:pt x="82" y="96"/>
                    <a:pt x="82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28"/>
                    <a:pt x="53" y="21"/>
                    <a:pt x="42" y="21"/>
                  </a:cubicBezTo>
                  <a:cubicBezTo>
                    <a:pt x="32" y="21"/>
                    <a:pt x="23" y="29"/>
                    <a:pt x="23" y="39"/>
                  </a:cubicBezTo>
                  <a:cubicBezTo>
                    <a:pt x="23" y="39"/>
                    <a:pt x="23" y="40"/>
                    <a:pt x="23" y="40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8" y="5"/>
                    <a:pt x="38" y="0"/>
                    <a:pt x="49" y="1"/>
                  </a:cubicBezTo>
                  <a:cubicBezTo>
                    <a:pt x="70" y="1"/>
                    <a:pt x="82" y="13"/>
                    <a:pt x="82" y="33"/>
                  </a:cubicBezTo>
                  <a:close/>
                </a:path>
              </a:pathLst>
            </a:custGeom>
            <a:solidFill>
              <a:srgbClr val="007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Sisu kohatäide 4">
            <a:extLst>
              <a:ext uri="{FF2B5EF4-FFF2-40B4-BE49-F238E27FC236}">
                <a16:creationId xmlns:a16="http://schemas.microsoft.com/office/drawing/2014/main" id="{7B0F8FF1-DA66-427A-8E30-D0AF8EE52A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0394" y="2013665"/>
            <a:ext cx="10715624" cy="407281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t-EE" dirty="0"/>
              <a:t>Redigeerige juhteksemplari tekstilaade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692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itelslaid_Mustrig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E4E0E319-FFBE-47D0-95D5-D04D29C135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1525" y="771524"/>
            <a:ext cx="4781550" cy="930277"/>
          </a:xfrm>
        </p:spPr>
        <p:txBody>
          <a:bodyPr anchor="t" anchorCtr="0"/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i-FI" dirty="0" err="1"/>
              <a:t>Tiitelleht</a:t>
            </a:r>
            <a:r>
              <a:rPr lang="fi-FI" dirty="0"/>
              <a:t>. </a:t>
            </a:r>
            <a:r>
              <a:rPr lang="fi-FI" dirty="0" err="1"/>
              <a:t>Mustritaustaga</a:t>
            </a:r>
            <a:r>
              <a:rPr lang="fi-FI" dirty="0"/>
              <a:t>, </a:t>
            </a:r>
            <a:r>
              <a:rPr lang="fi-FI" dirty="0" err="1"/>
              <a:t>Sel</a:t>
            </a:r>
            <a:r>
              <a:rPr lang="fi-FI" dirty="0"/>
              <a:t>  </a:t>
            </a:r>
            <a:r>
              <a:rPr lang="fi-FI" dirty="0" err="1"/>
              <a:t>juhul</a:t>
            </a:r>
            <a:r>
              <a:rPr lang="fi-FI" dirty="0"/>
              <a:t> on </a:t>
            </a:r>
            <a:r>
              <a:rPr lang="fi-FI" dirty="0" err="1"/>
              <a:t>pealkiri</a:t>
            </a:r>
            <a:r>
              <a:rPr lang="fi-FI" dirty="0"/>
              <a:t> </a:t>
            </a:r>
            <a:r>
              <a:rPr lang="fi-FI" dirty="0" err="1"/>
              <a:t>väiksem</a:t>
            </a:r>
            <a:endParaRPr lang="en-US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B5D8F8AD-511C-4C05-96FC-042028E94BE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1525" y="5392738"/>
            <a:ext cx="3222625" cy="793750"/>
            <a:chOff x="486" y="3397"/>
            <a:chExt cx="2030" cy="500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4D5AD7D9-6BF8-4863-BD64-0C30BE939E83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86" y="3397"/>
              <a:ext cx="2030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D38D07EF-F8E8-4365-8C41-A05936EE2E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2" y="3462"/>
              <a:ext cx="289" cy="374"/>
            </a:xfrm>
            <a:custGeom>
              <a:avLst/>
              <a:gdLst>
                <a:gd name="T0" fmla="*/ 289 w 289"/>
                <a:gd name="T1" fmla="*/ 64 h 374"/>
                <a:gd name="T2" fmla="*/ 180 w 289"/>
                <a:gd name="T3" fmla="*/ 64 h 374"/>
                <a:gd name="T4" fmla="*/ 180 w 289"/>
                <a:gd name="T5" fmla="*/ 374 h 374"/>
                <a:gd name="T6" fmla="*/ 107 w 289"/>
                <a:gd name="T7" fmla="*/ 374 h 374"/>
                <a:gd name="T8" fmla="*/ 107 w 289"/>
                <a:gd name="T9" fmla="*/ 64 h 374"/>
                <a:gd name="T10" fmla="*/ 0 w 289"/>
                <a:gd name="T11" fmla="*/ 64 h 374"/>
                <a:gd name="T12" fmla="*/ 0 w 289"/>
                <a:gd name="T13" fmla="*/ 0 h 374"/>
                <a:gd name="T14" fmla="*/ 289 w 289"/>
                <a:gd name="T15" fmla="*/ 0 h 374"/>
                <a:gd name="T16" fmla="*/ 289 w 289"/>
                <a:gd name="T17" fmla="*/ 64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374">
                  <a:moveTo>
                    <a:pt x="289" y="64"/>
                  </a:moveTo>
                  <a:lnTo>
                    <a:pt x="180" y="64"/>
                  </a:lnTo>
                  <a:lnTo>
                    <a:pt x="180" y="374"/>
                  </a:lnTo>
                  <a:lnTo>
                    <a:pt x="107" y="374"/>
                  </a:lnTo>
                  <a:lnTo>
                    <a:pt x="107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289" y="0"/>
                  </a:lnTo>
                  <a:lnTo>
                    <a:pt x="289" y="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3273456-3539-4AAD-B7B9-5B199A5330D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72" y="3555"/>
              <a:ext cx="240" cy="289"/>
            </a:xfrm>
            <a:custGeom>
              <a:avLst/>
              <a:gdLst>
                <a:gd name="T0" fmla="*/ 83 w 83"/>
                <a:gd name="T1" fmla="*/ 34 h 99"/>
                <a:gd name="T2" fmla="*/ 83 w 83"/>
                <a:gd name="T3" fmla="*/ 96 h 99"/>
                <a:gd name="T4" fmla="*/ 62 w 83"/>
                <a:gd name="T5" fmla="*/ 96 h 99"/>
                <a:gd name="T6" fmla="*/ 62 w 83"/>
                <a:gd name="T7" fmla="*/ 86 h 99"/>
                <a:gd name="T8" fmla="*/ 32 w 83"/>
                <a:gd name="T9" fmla="*/ 99 h 99"/>
                <a:gd name="T10" fmla="*/ 0 w 83"/>
                <a:gd name="T11" fmla="*/ 72 h 99"/>
                <a:gd name="T12" fmla="*/ 39 w 83"/>
                <a:gd name="T13" fmla="*/ 40 h 99"/>
                <a:gd name="T14" fmla="*/ 61 w 83"/>
                <a:gd name="T15" fmla="*/ 36 h 99"/>
                <a:gd name="T16" fmla="*/ 61 w 83"/>
                <a:gd name="T17" fmla="*/ 34 h 99"/>
                <a:gd name="T18" fmla="*/ 44 w 83"/>
                <a:gd name="T19" fmla="*/ 20 h 99"/>
                <a:gd name="T20" fmla="*/ 29 w 83"/>
                <a:gd name="T21" fmla="*/ 23 h 99"/>
                <a:gd name="T22" fmla="*/ 15 w 83"/>
                <a:gd name="T23" fmla="*/ 35 h 99"/>
                <a:gd name="T24" fmla="*/ 0 w 83"/>
                <a:gd name="T25" fmla="*/ 21 h 99"/>
                <a:gd name="T26" fmla="*/ 43 w 83"/>
                <a:gd name="T27" fmla="*/ 1 h 99"/>
                <a:gd name="T28" fmla="*/ 83 w 83"/>
                <a:gd name="T29" fmla="*/ 34 h 99"/>
                <a:gd name="T30" fmla="*/ 61 w 83"/>
                <a:gd name="T31" fmla="*/ 58 h 99"/>
                <a:gd name="T32" fmla="*/ 61 w 83"/>
                <a:gd name="T33" fmla="*/ 53 h 99"/>
                <a:gd name="T34" fmla="*/ 45 w 83"/>
                <a:gd name="T35" fmla="*/ 56 h 99"/>
                <a:gd name="T36" fmla="*/ 22 w 83"/>
                <a:gd name="T37" fmla="*/ 71 h 99"/>
                <a:gd name="T38" fmla="*/ 36 w 83"/>
                <a:gd name="T39" fmla="*/ 80 h 99"/>
                <a:gd name="T40" fmla="*/ 61 w 83"/>
                <a:gd name="T41" fmla="*/ 5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99">
                  <a:moveTo>
                    <a:pt x="83" y="34"/>
                  </a:moveTo>
                  <a:cubicBezTo>
                    <a:pt x="83" y="96"/>
                    <a:pt x="83" y="96"/>
                    <a:pt x="83" y="96"/>
                  </a:cubicBezTo>
                  <a:cubicBezTo>
                    <a:pt x="62" y="96"/>
                    <a:pt x="62" y="96"/>
                    <a:pt x="62" y="96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56" y="94"/>
                    <a:pt x="46" y="99"/>
                    <a:pt x="32" y="99"/>
                  </a:cubicBezTo>
                  <a:cubicBezTo>
                    <a:pt x="14" y="99"/>
                    <a:pt x="0" y="90"/>
                    <a:pt x="0" y="72"/>
                  </a:cubicBezTo>
                  <a:cubicBezTo>
                    <a:pt x="0" y="53"/>
                    <a:pt x="15" y="44"/>
                    <a:pt x="39" y="40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25"/>
                    <a:pt x="54" y="20"/>
                    <a:pt x="44" y="20"/>
                  </a:cubicBezTo>
                  <a:cubicBezTo>
                    <a:pt x="39" y="20"/>
                    <a:pt x="34" y="21"/>
                    <a:pt x="29" y="23"/>
                  </a:cubicBezTo>
                  <a:cubicBezTo>
                    <a:pt x="24" y="27"/>
                    <a:pt x="19" y="31"/>
                    <a:pt x="15" y="35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0" y="8"/>
                    <a:pt x="26" y="0"/>
                    <a:pt x="43" y="1"/>
                  </a:cubicBezTo>
                  <a:cubicBezTo>
                    <a:pt x="69" y="1"/>
                    <a:pt x="83" y="14"/>
                    <a:pt x="83" y="34"/>
                  </a:cubicBezTo>
                  <a:close/>
                  <a:moveTo>
                    <a:pt x="61" y="58"/>
                  </a:moveTo>
                  <a:cubicBezTo>
                    <a:pt x="61" y="53"/>
                    <a:pt x="61" y="53"/>
                    <a:pt x="61" y="53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30" y="59"/>
                    <a:pt x="22" y="63"/>
                    <a:pt x="22" y="71"/>
                  </a:cubicBezTo>
                  <a:cubicBezTo>
                    <a:pt x="22" y="77"/>
                    <a:pt x="28" y="80"/>
                    <a:pt x="36" y="80"/>
                  </a:cubicBezTo>
                  <a:cubicBezTo>
                    <a:pt x="50" y="80"/>
                    <a:pt x="61" y="73"/>
                    <a:pt x="61" y="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6A6B2527-E4EC-4DFC-A3A2-B6C740CDE7D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6" y="3462"/>
              <a:ext cx="67" cy="3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2FF579E4-9593-4C45-A11C-E7D97B42245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09" y="3462"/>
              <a:ext cx="67" cy="3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6574D4EE-0509-4A2D-8E2F-A78B7C98339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42" y="3462"/>
              <a:ext cx="67" cy="374"/>
            </a:xfrm>
            <a:custGeom>
              <a:avLst/>
              <a:gdLst>
                <a:gd name="T0" fmla="*/ 67 w 67"/>
                <a:gd name="T1" fmla="*/ 64 h 374"/>
                <a:gd name="T2" fmla="*/ 0 w 67"/>
                <a:gd name="T3" fmla="*/ 64 h 374"/>
                <a:gd name="T4" fmla="*/ 0 w 67"/>
                <a:gd name="T5" fmla="*/ 0 h 374"/>
                <a:gd name="T6" fmla="*/ 67 w 67"/>
                <a:gd name="T7" fmla="*/ 0 h 374"/>
                <a:gd name="T8" fmla="*/ 67 w 67"/>
                <a:gd name="T9" fmla="*/ 64 h 374"/>
                <a:gd name="T10" fmla="*/ 67 w 67"/>
                <a:gd name="T11" fmla="*/ 374 h 374"/>
                <a:gd name="T12" fmla="*/ 0 w 67"/>
                <a:gd name="T13" fmla="*/ 374 h 374"/>
                <a:gd name="T14" fmla="*/ 0 w 67"/>
                <a:gd name="T15" fmla="*/ 105 h 374"/>
                <a:gd name="T16" fmla="*/ 67 w 67"/>
                <a:gd name="T17" fmla="*/ 105 h 374"/>
                <a:gd name="T18" fmla="*/ 67 w 67"/>
                <a:gd name="T19" fmla="*/ 374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374">
                  <a:moveTo>
                    <a:pt x="67" y="64"/>
                  </a:moveTo>
                  <a:lnTo>
                    <a:pt x="0" y="64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64"/>
                  </a:lnTo>
                  <a:close/>
                  <a:moveTo>
                    <a:pt x="67" y="374"/>
                  </a:moveTo>
                  <a:lnTo>
                    <a:pt x="0" y="374"/>
                  </a:lnTo>
                  <a:lnTo>
                    <a:pt x="0" y="105"/>
                  </a:lnTo>
                  <a:lnTo>
                    <a:pt x="67" y="105"/>
                  </a:lnTo>
                  <a:lnTo>
                    <a:pt x="67" y="3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FF36D7E6-640E-4A83-8CF5-286186DB5C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75" y="3555"/>
              <a:ext cx="237" cy="281"/>
            </a:xfrm>
            <a:custGeom>
              <a:avLst/>
              <a:gdLst>
                <a:gd name="T0" fmla="*/ 82 w 82"/>
                <a:gd name="T1" fmla="*/ 33 h 96"/>
                <a:gd name="T2" fmla="*/ 82 w 82"/>
                <a:gd name="T3" fmla="*/ 96 h 96"/>
                <a:gd name="T4" fmla="*/ 59 w 82"/>
                <a:gd name="T5" fmla="*/ 96 h 96"/>
                <a:gd name="T6" fmla="*/ 59 w 82"/>
                <a:gd name="T7" fmla="*/ 40 h 96"/>
                <a:gd name="T8" fmla="*/ 42 w 82"/>
                <a:gd name="T9" fmla="*/ 21 h 96"/>
                <a:gd name="T10" fmla="*/ 23 w 82"/>
                <a:gd name="T11" fmla="*/ 39 h 96"/>
                <a:gd name="T12" fmla="*/ 23 w 82"/>
                <a:gd name="T13" fmla="*/ 40 h 96"/>
                <a:gd name="T14" fmla="*/ 23 w 82"/>
                <a:gd name="T15" fmla="*/ 96 h 96"/>
                <a:gd name="T16" fmla="*/ 0 w 82"/>
                <a:gd name="T17" fmla="*/ 96 h 96"/>
                <a:gd name="T18" fmla="*/ 0 w 82"/>
                <a:gd name="T19" fmla="*/ 4 h 96"/>
                <a:gd name="T20" fmla="*/ 22 w 82"/>
                <a:gd name="T21" fmla="*/ 4 h 96"/>
                <a:gd name="T22" fmla="*/ 22 w 82"/>
                <a:gd name="T23" fmla="*/ 14 h 96"/>
                <a:gd name="T24" fmla="*/ 49 w 82"/>
                <a:gd name="T25" fmla="*/ 1 h 96"/>
                <a:gd name="T26" fmla="*/ 82 w 82"/>
                <a:gd name="T27" fmla="*/ 3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96">
                  <a:moveTo>
                    <a:pt x="82" y="33"/>
                  </a:moveTo>
                  <a:cubicBezTo>
                    <a:pt x="82" y="96"/>
                    <a:pt x="82" y="96"/>
                    <a:pt x="82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28"/>
                    <a:pt x="53" y="21"/>
                    <a:pt x="42" y="21"/>
                  </a:cubicBezTo>
                  <a:cubicBezTo>
                    <a:pt x="32" y="21"/>
                    <a:pt x="23" y="29"/>
                    <a:pt x="23" y="39"/>
                  </a:cubicBezTo>
                  <a:cubicBezTo>
                    <a:pt x="23" y="39"/>
                    <a:pt x="23" y="40"/>
                    <a:pt x="23" y="40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8" y="5"/>
                    <a:pt x="38" y="0"/>
                    <a:pt x="49" y="1"/>
                  </a:cubicBezTo>
                  <a:cubicBezTo>
                    <a:pt x="70" y="1"/>
                    <a:pt x="82" y="13"/>
                    <a:pt x="82" y="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06FB6C73-C497-44D9-88C3-2C4BF22E61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76" y="3555"/>
              <a:ext cx="237" cy="281"/>
            </a:xfrm>
            <a:custGeom>
              <a:avLst/>
              <a:gdLst>
                <a:gd name="T0" fmla="*/ 82 w 82"/>
                <a:gd name="T1" fmla="*/ 33 h 96"/>
                <a:gd name="T2" fmla="*/ 82 w 82"/>
                <a:gd name="T3" fmla="*/ 96 h 96"/>
                <a:gd name="T4" fmla="*/ 59 w 82"/>
                <a:gd name="T5" fmla="*/ 96 h 96"/>
                <a:gd name="T6" fmla="*/ 59 w 82"/>
                <a:gd name="T7" fmla="*/ 40 h 96"/>
                <a:gd name="T8" fmla="*/ 42 w 82"/>
                <a:gd name="T9" fmla="*/ 21 h 96"/>
                <a:gd name="T10" fmla="*/ 23 w 82"/>
                <a:gd name="T11" fmla="*/ 39 h 96"/>
                <a:gd name="T12" fmla="*/ 23 w 82"/>
                <a:gd name="T13" fmla="*/ 40 h 96"/>
                <a:gd name="T14" fmla="*/ 23 w 82"/>
                <a:gd name="T15" fmla="*/ 96 h 96"/>
                <a:gd name="T16" fmla="*/ 0 w 82"/>
                <a:gd name="T17" fmla="*/ 96 h 96"/>
                <a:gd name="T18" fmla="*/ 0 w 82"/>
                <a:gd name="T19" fmla="*/ 4 h 96"/>
                <a:gd name="T20" fmla="*/ 22 w 82"/>
                <a:gd name="T21" fmla="*/ 4 h 96"/>
                <a:gd name="T22" fmla="*/ 22 w 82"/>
                <a:gd name="T23" fmla="*/ 14 h 96"/>
                <a:gd name="T24" fmla="*/ 49 w 82"/>
                <a:gd name="T25" fmla="*/ 1 h 96"/>
                <a:gd name="T26" fmla="*/ 82 w 82"/>
                <a:gd name="T27" fmla="*/ 3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96">
                  <a:moveTo>
                    <a:pt x="82" y="33"/>
                  </a:moveTo>
                  <a:cubicBezTo>
                    <a:pt x="82" y="96"/>
                    <a:pt x="82" y="96"/>
                    <a:pt x="82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28"/>
                    <a:pt x="53" y="21"/>
                    <a:pt x="42" y="21"/>
                  </a:cubicBezTo>
                  <a:cubicBezTo>
                    <a:pt x="32" y="21"/>
                    <a:pt x="23" y="29"/>
                    <a:pt x="23" y="39"/>
                  </a:cubicBezTo>
                  <a:cubicBezTo>
                    <a:pt x="23" y="39"/>
                    <a:pt x="23" y="40"/>
                    <a:pt x="23" y="40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8" y="5"/>
                    <a:pt x="38" y="0"/>
                    <a:pt x="49" y="1"/>
                  </a:cubicBezTo>
                  <a:cubicBezTo>
                    <a:pt x="70" y="1"/>
                    <a:pt x="82" y="13"/>
                    <a:pt x="82" y="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0DCBC183-669D-4524-9D66-F91E9410A9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6" y="3552"/>
              <a:ext cx="350" cy="100"/>
            </a:xfrm>
            <a:custGeom>
              <a:avLst/>
              <a:gdLst>
                <a:gd name="T0" fmla="*/ 91 w 121"/>
                <a:gd name="T1" fmla="*/ 15 h 34"/>
                <a:gd name="T2" fmla="*/ 53 w 121"/>
                <a:gd name="T3" fmla="*/ 3 h 34"/>
                <a:gd name="T4" fmla="*/ 0 w 121"/>
                <a:gd name="T5" fmla="*/ 3 h 34"/>
                <a:gd name="T6" fmla="*/ 0 w 121"/>
                <a:gd name="T7" fmla="*/ 23 h 34"/>
                <a:gd name="T8" fmla="*/ 80 w 121"/>
                <a:gd name="T9" fmla="*/ 19 h 34"/>
                <a:gd name="T10" fmla="*/ 121 w 121"/>
                <a:gd name="T11" fmla="*/ 34 h 34"/>
                <a:gd name="T12" fmla="*/ 121 w 121"/>
                <a:gd name="T13" fmla="*/ 19 h 34"/>
                <a:gd name="T14" fmla="*/ 91 w 121"/>
                <a:gd name="T15" fmla="*/ 1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34">
                  <a:moveTo>
                    <a:pt x="91" y="15"/>
                  </a:moveTo>
                  <a:cubicBezTo>
                    <a:pt x="76" y="11"/>
                    <a:pt x="69" y="6"/>
                    <a:pt x="53" y="3"/>
                  </a:cubicBezTo>
                  <a:cubicBezTo>
                    <a:pt x="36" y="0"/>
                    <a:pt x="20" y="1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19"/>
                    <a:pt x="56" y="15"/>
                    <a:pt x="80" y="19"/>
                  </a:cubicBezTo>
                  <a:cubicBezTo>
                    <a:pt x="101" y="23"/>
                    <a:pt x="103" y="30"/>
                    <a:pt x="121" y="34"/>
                  </a:cubicBezTo>
                  <a:cubicBezTo>
                    <a:pt x="121" y="19"/>
                    <a:pt x="121" y="19"/>
                    <a:pt x="121" y="19"/>
                  </a:cubicBezTo>
                  <a:cubicBezTo>
                    <a:pt x="111" y="18"/>
                    <a:pt x="101" y="17"/>
                    <a:pt x="91" y="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A6FF893F-BD34-4666-AA87-C9F3E9CAE6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6" y="3652"/>
              <a:ext cx="350" cy="87"/>
            </a:xfrm>
            <a:custGeom>
              <a:avLst/>
              <a:gdLst>
                <a:gd name="T0" fmla="*/ 121 w 121"/>
                <a:gd name="T1" fmla="*/ 10 h 30"/>
                <a:gd name="T2" fmla="*/ 80 w 121"/>
                <a:gd name="T3" fmla="*/ 0 h 30"/>
                <a:gd name="T4" fmla="*/ 0 w 121"/>
                <a:gd name="T5" fmla="*/ 9 h 30"/>
                <a:gd name="T6" fmla="*/ 0 w 121"/>
                <a:gd name="T7" fmla="*/ 25 h 30"/>
                <a:gd name="T8" fmla="*/ 1 w 121"/>
                <a:gd name="T9" fmla="*/ 30 h 30"/>
                <a:gd name="T10" fmla="*/ 53 w 121"/>
                <a:gd name="T11" fmla="*/ 22 h 30"/>
                <a:gd name="T12" fmla="*/ 121 w 121"/>
                <a:gd name="T13" fmla="*/ 17 h 30"/>
                <a:gd name="T14" fmla="*/ 121 w 121"/>
                <a:gd name="T15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30">
                  <a:moveTo>
                    <a:pt x="121" y="10"/>
                  </a:moveTo>
                  <a:cubicBezTo>
                    <a:pt x="107" y="0"/>
                    <a:pt x="94" y="0"/>
                    <a:pt x="80" y="0"/>
                  </a:cubicBezTo>
                  <a:cubicBezTo>
                    <a:pt x="53" y="1"/>
                    <a:pt x="33" y="4"/>
                    <a:pt x="0" y="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0" y="29"/>
                    <a:pt x="1" y="30"/>
                  </a:cubicBezTo>
                  <a:cubicBezTo>
                    <a:pt x="24" y="26"/>
                    <a:pt x="44" y="23"/>
                    <a:pt x="53" y="22"/>
                  </a:cubicBezTo>
                  <a:cubicBezTo>
                    <a:pt x="77" y="18"/>
                    <a:pt x="103" y="14"/>
                    <a:pt x="121" y="17"/>
                  </a:cubicBezTo>
                  <a:lnTo>
                    <a:pt x="121" y="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3F53CCAB-B3ED-46E5-AC9C-73449D2F68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" y="3739"/>
              <a:ext cx="333" cy="158"/>
            </a:xfrm>
            <a:custGeom>
              <a:avLst/>
              <a:gdLst>
                <a:gd name="T0" fmla="*/ 0 w 115"/>
                <a:gd name="T1" fmla="*/ 17 h 54"/>
                <a:gd name="T2" fmla="*/ 4 w 115"/>
                <a:gd name="T3" fmla="*/ 23 h 54"/>
                <a:gd name="T4" fmla="*/ 55 w 115"/>
                <a:gd name="T5" fmla="*/ 54 h 54"/>
                <a:gd name="T6" fmla="*/ 55 w 115"/>
                <a:gd name="T7" fmla="*/ 54 h 54"/>
                <a:gd name="T8" fmla="*/ 106 w 115"/>
                <a:gd name="T9" fmla="*/ 23 h 54"/>
                <a:gd name="T10" fmla="*/ 112 w 115"/>
                <a:gd name="T11" fmla="*/ 12 h 54"/>
                <a:gd name="T12" fmla="*/ 115 w 115"/>
                <a:gd name="T13" fmla="*/ 2 h 54"/>
                <a:gd name="T14" fmla="*/ 115 w 115"/>
                <a:gd name="T15" fmla="*/ 0 h 54"/>
                <a:gd name="T16" fmla="*/ 0 w 115"/>
                <a:gd name="T17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54">
                  <a:moveTo>
                    <a:pt x="0" y="17"/>
                  </a:moveTo>
                  <a:cubicBezTo>
                    <a:pt x="1" y="19"/>
                    <a:pt x="3" y="21"/>
                    <a:pt x="4" y="23"/>
                  </a:cubicBezTo>
                  <a:cubicBezTo>
                    <a:pt x="17" y="40"/>
                    <a:pt x="54" y="53"/>
                    <a:pt x="55" y="54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6" y="53"/>
                    <a:pt x="92" y="40"/>
                    <a:pt x="106" y="23"/>
                  </a:cubicBezTo>
                  <a:cubicBezTo>
                    <a:pt x="108" y="20"/>
                    <a:pt x="111" y="16"/>
                    <a:pt x="112" y="12"/>
                  </a:cubicBezTo>
                  <a:cubicBezTo>
                    <a:pt x="113" y="9"/>
                    <a:pt x="114" y="6"/>
                    <a:pt x="115" y="2"/>
                  </a:cubicBezTo>
                  <a:cubicBezTo>
                    <a:pt x="115" y="2"/>
                    <a:pt x="115" y="1"/>
                    <a:pt x="115" y="0"/>
                  </a:cubicBezTo>
                  <a:cubicBezTo>
                    <a:pt x="111" y="0"/>
                    <a:pt x="3" y="17"/>
                    <a:pt x="0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5DCFB7A0-D16C-428E-B801-D34D6C7DBA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6" y="3470"/>
              <a:ext cx="350" cy="91"/>
            </a:xfrm>
            <a:custGeom>
              <a:avLst/>
              <a:gdLst>
                <a:gd name="T0" fmla="*/ 51 w 121"/>
                <a:gd name="T1" fmla="*/ 9 h 31"/>
                <a:gd name="T2" fmla="*/ 0 w 121"/>
                <a:gd name="T3" fmla="*/ 0 h 31"/>
                <a:gd name="T4" fmla="*/ 0 w 121"/>
                <a:gd name="T5" fmla="*/ 13 h 31"/>
                <a:gd name="T6" fmla="*/ 44 w 121"/>
                <a:gd name="T7" fmla="*/ 19 h 31"/>
                <a:gd name="T8" fmla="*/ 61 w 121"/>
                <a:gd name="T9" fmla="*/ 24 h 31"/>
                <a:gd name="T10" fmla="*/ 121 w 121"/>
                <a:gd name="T11" fmla="*/ 31 h 31"/>
                <a:gd name="T12" fmla="*/ 121 w 121"/>
                <a:gd name="T13" fmla="*/ 15 h 31"/>
                <a:gd name="T14" fmla="*/ 51 w 121"/>
                <a:gd name="T15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31">
                  <a:moveTo>
                    <a:pt x="51" y="9"/>
                  </a:moveTo>
                  <a:cubicBezTo>
                    <a:pt x="36" y="7"/>
                    <a:pt x="25" y="4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5" y="13"/>
                    <a:pt x="30" y="15"/>
                    <a:pt x="44" y="19"/>
                  </a:cubicBezTo>
                  <a:cubicBezTo>
                    <a:pt x="48" y="20"/>
                    <a:pt x="58" y="23"/>
                    <a:pt x="61" y="24"/>
                  </a:cubicBezTo>
                  <a:cubicBezTo>
                    <a:pt x="80" y="29"/>
                    <a:pt x="106" y="29"/>
                    <a:pt x="121" y="31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99" y="11"/>
                    <a:pt x="68" y="11"/>
                    <a:pt x="51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2CB57CC2-3829-4C8C-9FA4-8FA8C0FDB6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6" y="3400"/>
              <a:ext cx="350" cy="67"/>
            </a:xfrm>
            <a:custGeom>
              <a:avLst/>
              <a:gdLst>
                <a:gd name="T0" fmla="*/ 61 w 121"/>
                <a:gd name="T1" fmla="*/ 0 h 23"/>
                <a:gd name="T2" fmla="*/ 61 w 121"/>
                <a:gd name="T3" fmla="*/ 0 h 23"/>
                <a:gd name="T4" fmla="*/ 0 w 121"/>
                <a:gd name="T5" fmla="*/ 7 h 23"/>
                <a:gd name="T6" fmla="*/ 0 w 121"/>
                <a:gd name="T7" fmla="*/ 13 h 23"/>
                <a:gd name="T8" fmla="*/ 121 w 121"/>
                <a:gd name="T9" fmla="*/ 23 h 23"/>
                <a:gd name="T10" fmla="*/ 121 w 121"/>
                <a:gd name="T11" fmla="*/ 7 h 23"/>
                <a:gd name="T12" fmla="*/ 61 w 121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23">
                  <a:moveTo>
                    <a:pt x="61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40" y="0"/>
                    <a:pt x="20" y="2"/>
                    <a:pt x="0" y="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1" y="23"/>
                    <a:pt x="121" y="23"/>
                    <a:pt x="121" y="23"/>
                  </a:cubicBezTo>
                  <a:cubicBezTo>
                    <a:pt x="121" y="7"/>
                    <a:pt x="121" y="7"/>
                    <a:pt x="121" y="7"/>
                  </a:cubicBezTo>
                  <a:cubicBezTo>
                    <a:pt x="101" y="2"/>
                    <a:pt x="81" y="0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1" name="Pilt 20">
            <a:extLst>
              <a:ext uri="{FF2B5EF4-FFF2-40B4-BE49-F238E27FC236}">
                <a16:creationId xmlns:a16="http://schemas.microsoft.com/office/drawing/2014/main" id="{CCCDF00E-96BF-4014-AC91-37CB184773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525" y="0"/>
            <a:ext cx="6096000" cy="661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19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770B-DB5F-461E-B006-7214E7ECEC5A}" type="datetimeFigureOut">
              <a:rPr lang="et-EE" smtClean="0"/>
              <a:t>10.09.2024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00B9-F1AC-4BEB-8655-57D0A3575F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30327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770B-DB5F-461E-B006-7214E7ECEC5A}" type="datetimeFigureOut">
              <a:rPr lang="et-EE" smtClean="0"/>
              <a:t>10.09.2024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00B9-F1AC-4BEB-8655-57D0A3575FD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501905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770B-DB5F-461E-B006-7214E7ECEC5A}" type="datetimeFigureOut">
              <a:rPr lang="et-EE" smtClean="0"/>
              <a:t>10.09.2024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00B9-F1AC-4BEB-8655-57D0A3575F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65388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770B-DB5F-461E-B006-7214E7ECEC5A}" type="datetimeFigureOut">
              <a:rPr lang="et-EE" smtClean="0"/>
              <a:t>10.09.2024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00B9-F1AC-4BEB-8655-57D0A3575F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54470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770B-DB5F-461E-B006-7214E7ECEC5A}" type="datetimeFigureOut">
              <a:rPr lang="et-EE" smtClean="0"/>
              <a:t>10.09.2024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00B9-F1AC-4BEB-8655-57D0A3575F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76527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770B-DB5F-461E-B006-7214E7ECEC5A}" type="datetimeFigureOut">
              <a:rPr lang="et-EE" smtClean="0"/>
              <a:t>10.09.2024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00B9-F1AC-4BEB-8655-57D0A3575F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4024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770B-DB5F-461E-B006-7214E7ECEC5A}" type="datetimeFigureOut">
              <a:rPr lang="et-EE" smtClean="0"/>
              <a:t>10.09.2024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00B9-F1AC-4BEB-8655-57D0A3575F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53144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770B-DB5F-461E-B006-7214E7ECEC5A}" type="datetimeFigureOut">
              <a:rPr lang="et-EE" smtClean="0"/>
              <a:t>10.09.2024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00B9-F1AC-4BEB-8655-57D0A3575FD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76106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CEC770B-DB5F-461E-B006-7214E7ECEC5A}" type="datetimeFigureOut">
              <a:rPr lang="et-EE" smtClean="0"/>
              <a:t>10.09.2024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DC100B9-F1AC-4BEB-8655-57D0A3575FD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51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7" r:id="rId12"/>
    <p:sldLayoutId id="2147483665" r:id="rId13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9.sv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allinnMigrationCentr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hyperlink" Target="https://www.facebook.com/niine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07B89-E1C8-D827-484C-1C0190EB9E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525" y="749753"/>
            <a:ext cx="4781550" cy="4518933"/>
          </a:xfrm>
        </p:spPr>
        <p:txBody>
          <a:bodyPr/>
          <a:lstStyle/>
          <a:p>
            <a:br>
              <a:rPr lang="et-EE" dirty="0"/>
            </a:br>
            <a:br>
              <a:rPr lang="et-EE" dirty="0"/>
            </a:br>
            <a:br>
              <a:rPr lang="et-EE" dirty="0"/>
            </a:br>
            <a:br>
              <a:rPr lang="et-EE" dirty="0"/>
            </a:br>
            <a:br>
              <a:rPr lang="et-EE" dirty="0">
                <a:solidFill>
                  <a:srgbClr val="0070C0"/>
                </a:solidFill>
              </a:rPr>
            </a:br>
            <a:r>
              <a:rPr lang="fi-FI" sz="4000" dirty="0">
                <a:solidFill>
                  <a:srgbClr val="0070C0"/>
                </a:solidFill>
              </a:rPr>
              <a:t>Tallinna </a:t>
            </a:r>
            <a:r>
              <a:rPr lang="fi-FI" sz="4000" dirty="0" err="1">
                <a:solidFill>
                  <a:srgbClr val="0070C0"/>
                </a:solidFill>
              </a:rPr>
              <a:t>Rändekeskuse</a:t>
            </a:r>
            <a:r>
              <a:rPr lang="fi-FI" sz="4000" dirty="0">
                <a:solidFill>
                  <a:srgbClr val="0070C0"/>
                </a:solidFill>
              </a:rPr>
              <a:t> </a:t>
            </a:r>
            <a:r>
              <a:rPr lang="fi-FI" sz="4000" dirty="0" err="1">
                <a:solidFill>
                  <a:srgbClr val="0070C0"/>
                </a:solidFill>
              </a:rPr>
              <a:t>edu</a:t>
            </a:r>
            <a:r>
              <a:rPr lang="fi-FI" sz="4000" dirty="0">
                <a:solidFill>
                  <a:srgbClr val="0070C0"/>
                </a:solidFill>
              </a:rPr>
              <a:t>- ja </a:t>
            </a:r>
            <a:r>
              <a:rPr lang="fi-FI" sz="4000" dirty="0" err="1">
                <a:solidFill>
                  <a:srgbClr val="0070C0"/>
                </a:solidFill>
              </a:rPr>
              <a:t>arengulugu</a:t>
            </a:r>
            <a:br>
              <a:rPr lang="et-EE" sz="4000" dirty="0">
                <a:solidFill>
                  <a:srgbClr val="0070C0"/>
                </a:solidFill>
              </a:rPr>
            </a:br>
            <a:br>
              <a:rPr lang="et-EE" sz="4000" dirty="0">
                <a:solidFill>
                  <a:srgbClr val="0070C0"/>
                </a:solidFill>
              </a:rPr>
            </a:br>
            <a:br>
              <a:rPr lang="et-EE" sz="4000" dirty="0">
                <a:solidFill>
                  <a:srgbClr val="0070C0"/>
                </a:solidFill>
              </a:rPr>
            </a:br>
            <a:r>
              <a:rPr lang="et-EE" sz="2400" dirty="0">
                <a:solidFill>
                  <a:schemeClr val="tx1"/>
                </a:solidFill>
              </a:rPr>
              <a:t>Einike Uri</a:t>
            </a:r>
            <a:br>
              <a:rPr lang="et-EE" sz="2400" dirty="0">
                <a:solidFill>
                  <a:schemeClr val="tx1"/>
                </a:solidFill>
              </a:rPr>
            </a:br>
            <a:r>
              <a:rPr lang="et-EE" sz="2400" dirty="0">
                <a:solidFill>
                  <a:schemeClr val="tx1"/>
                </a:solidFill>
              </a:rPr>
              <a:t>Tallinna Sotsiaal- ja tervishoiuamet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455CCF-0DB5-2DA5-36B7-3DB072B26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88" y="447676"/>
            <a:ext cx="2526112" cy="146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32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4F8E0-B33C-AE95-A94D-093011E84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>
                <a:solidFill>
                  <a:srgbClr val="0070C0"/>
                </a:solidFill>
              </a:rPr>
              <a:t>Mida sihtrühm veel vajab?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7BE563-53FE-9A16-1EFF-39E7162DF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00B9-F1AC-4BEB-8655-57D0A3575FDC}" type="slidenum">
              <a:rPr lang="en-US" smtClean="0"/>
              <a:t>10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6EC637-8C6E-6A78-4B65-00D5C895148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t-EE" dirty="0"/>
              <a:t>Juhised ja selgitused, kuidas Eestis elu alustada, kuhu pöörduda, eluliste vajadustega paremini hakkama saada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t-EE" dirty="0"/>
              <a:t>Kultuuriliste eripäradega arvestav keeleõpe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t-EE" dirty="0"/>
              <a:t>Sihtrühmalt sihtrühmale teenused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t-EE" dirty="0"/>
              <a:t>Hariduse valdkond, sh kutseõpe, huviharidus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t-EE" dirty="0"/>
              <a:t>Rändetaustaga õigusabi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t-EE" dirty="0"/>
              <a:t>Võlanõustamine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t-EE" dirty="0"/>
              <a:t>Tööpraktika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t-EE" dirty="0"/>
              <a:t>Kogukonnakontaktid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0C556B-F2A3-AE0B-8618-EFDCF5FF4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1290" y="6025657"/>
            <a:ext cx="2548349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06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568774A-C3DC-443D-BBAC-2832A08E3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474F8E0-B33C-AE95-A94D-093011E84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RÄNDEKESKUSE TOIMEMUDEL</a:t>
            </a:r>
          </a:p>
        </p:txBody>
      </p:sp>
      <p:pic>
        <p:nvPicPr>
          <p:cNvPr id="6" name="Picture 5" descr="A red and orange background with white text&#10;&#10;Description automatically generated">
            <a:extLst>
              <a:ext uri="{FF2B5EF4-FFF2-40B4-BE49-F238E27FC236}">
                <a16:creationId xmlns:a16="http://schemas.microsoft.com/office/drawing/2014/main" id="{2FD558C5-8972-4F4F-3B71-0C913D1BA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271" y="2563864"/>
            <a:ext cx="2857809" cy="1493205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720C556B-F2A3-AE0B-8618-EFDCF5FF4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2914" y="5971613"/>
            <a:ext cx="2857809" cy="49909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6EC637-8C6E-6A78-4B65-00D5C895148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54071" y="2286000"/>
            <a:ext cx="6190130" cy="402336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t-EE" dirty="0"/>
              <a:t>Usalduse ehitamine, usaldusliku suhte loomine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t-EE" dirty="0"/>
              <a:t>Kliendisõbralik ligipääsetavus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t-EE" dirty="0"/>
              <a:t>Teenuste arendamine ja parimast praktikast õppimine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K</a:t>
            </a:r>
            <a:r>
              <a:rPr lang="et-EE" dirty="0"/>
              <a:t>oostööpartnerite kaasamine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t-EE" dirty="0"/>
              <a:t>Info jagamine sihtrühmale arusaadavas vormis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t-EE" dirty="0"/>
              <a:t>Küsitlused, analüüsid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t-EE" dirty="0"/>
              <a:t>Konverents-mess sihtrühmale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7BE563-53FE-9A16-1EFF-39E7162DF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DC100B9-F1AC-4BEB-8655-57D0A3575FDC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607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553E43E-8685-47C2-A90C-D7FB9C8E9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ealkiri 4">
            <a:extLst>
              <a:ext uri="{FF2B5EF4-FFF2-40B4-BE49-F238E27FC236}">
                <a16:creationId xmlns:a16="http://schemas.microsoft.com/office/drawing/2014/main" id="{A2F0371E-CE26-40B3-801B-4FCF62797B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805" y="640080"/>
            <a:ext cx="3378099" cy="3034857"/>
          </a:xfrm>
        </p:spPr>
        <p:txBody>
          <a:bodyPr anchor="b">
            <a:normAutofit/>
          </a:bodyPr>
          <a:lstStyle/>
          <a:p>
            <a:r>
              <a:rPr lang="en-US" sz="4400"/>
              <a:t>Aitäh!</a:t>
            </a:r>
            <a:br>
              <a:rPr lang="et-EE" sz="4400"/>
            </a:br>
            <a:endParaRPr lang="en-US" sz="440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C05BDAE-DE9E-4332-8C5D-69C27B6977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32004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 descr="Зображення, що містить текст, Шрифт, знімок екрана, білий">
            <a:extLst>
              <a:ext uri="{FF2B5EF4-FFF2-40B4-BE49-F238E27FC236}">
                <a16:creationId xmlns:a16="http://schemas.microsoft.com/office/drawing/2014/main" id="{D52CBDB0-3DFB-2F2B-6E16-2C7B912048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665" y="3543300"/>
            <a:ext cx="4943530" cy="279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98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B522A-FD0E-80D9-633D-E4F084D6D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>
                <a:solidFill>
                  <a:srgbClr val="0070C0"/>
                </a:solidFill>
              </a:rPr>
              <a:t>Põgenikekeskuse</a:t>
            </a:r>
            <a:r>
              <a:rPr lang="et-EE" dirty="0">
                <a:solidFill>
                  <a:srgbClr val="0070C0"/>
                </a:solidFill>
              </a:rPr>
              <a:t> avamine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C53B0-32D7-9FB8-7957-CFD0A0518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00B9-F1AC-4BEB-8655-57D0A3575FDC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E76777-DE79-016C-6D92-65718AFF5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568" y="6050260"/>
            <a:ext cx="2548349" cy="4450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7B69AD-A93A-C1B3-4126-13BE3CAE8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906337"/>
            <a:ext cx="1792379" cy="603556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C8E999B-58C2-A1B0-3283-EA60AA59B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752600"/>
            <a:ext cx="9720073" cy="43122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2400" b="1" dirty="0"/>
              <a:t>02.03.2022 </a:t>
            </a:r>
            <a:r>
              <a:rPr lang="et-EE" sz="2400" dirty="0"/>
              <a:t>avas Tallinna linnavalitsus keskuse Ukraina sõjapõgenikele </a:t>
            </a:r>
          </a:p>
          <a:p>
            <a:pPr marL="0" indent="0">
              <a:buNone/>
            </a:pPr>
            <a:r>
              <a:rPr lang="et-EE" sz="2400" b="1" dirty="0"/>
              <a:t>28.03.2022 </a:t>
            </a:r>
            <a:r>
              <a:rPr lang="et-EE" sz="2400" dirty="0"/>
              <a:t>loodi uussisserändajate kohanemise toetamise osakond Sotsiaal- ja Tervishoiuametis</a:t>
            </a:r>
          </a:p>
          <a:p>
            <a:pPr marL="0" indent="0">
              <a:buNone/>
            </a:pPr>
            <a:r>
              <a:rPr lang="et-EE" sz="2400" b="1" dirty="0"/>
              <a:t>10.06.2022</a:t>
            </a:r>
            <a:r>
              <a:rPr lang="et-EE" sz="2400" dirty="0"/>
              <a:t> halduslepingu alusel üüritoetuse ja tõlkekulude menetlemine</a:t>
            </a:r>
          </a:p>
          <a:p>
            <a:pPr marL="0" indent="0">
              <a:buNone/>
            </a:pPr>
            <a:r>
              <a:rPr lang="et-EE" sz="2400" b="1" dirty="0"/>
              <a:t>12.2022 </a:t>
            </a:r>
            <a:r>
              <a:rPr lang="et-EE" sz="2400" dirty="0"/>
              <a:t>tugiisikuteenus sõjapõgenikele ja nende peredele (AMIF)</a:t>
            </a:r>
          </a:p>
          <a:p>
            <a:pPr marL="0" indent="0">
              <a:buNone/>
            </a:pPr>
            <a:r>
              <a:rPr lang="et-EE" sz="2400" b="1" dirty="0"/>
              <a:t>03.2023</a:t>
            </a:r>
            <a:r>
              <a:rPr lang="et-EE" sz="2400" dirty="0"/>
              <a:t> liitumine ESF+ toetatavate lõimumise, sh kohanemise tegevustega</a:t>
            </a:r>
          </a:p>
          <a:p>
            <a:pPr marL="0" indent="0">
              <a:buNone/>
            </a:pPr>
            <a:r>
              <a:rPr lang="et-EE" sz="2400" b="1" dirty="0"/>
              <a:t>01.12.2023</a:t>
            </a:r>
            <a:r>
              <a:rPr lang="et-EE" sz="2400" dirty="0"/>
              <a:t> keerulisematel juhtudel rändetaustaga Tallinna elanike sotsiaaltoetuste ja -teenuste menetlus </a:t>
            </a:r>
            <a:r>
              <a:rPr lang="et-EE" sz="2400" dirty="0" err="1"/>
              <a:t>LOV-idest</a:t>
            </a:r>
            <a:endParaRPr lang="et-EE" sz="2400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88948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EB48A-2DE2-E922-3E7F-1BBC8F2C0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>
                <a:solidFill>
                  <a:srgbClr val="0070C0"/>
                </a:solidFill>
              </a:rPr>
              <a:t>Klientide päritoluriigid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69ABBB-2E70-B51A-A92E-0A2AB245D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00B9-F1AC-4BEB-8655-57D0A3575FDC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C18D1F91-923F-2101-A899-91895876231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7444391"/>
              </p:ext>
            </p:extLst>
          </p:nvPr>
        </p:nvGraphicFramePr>
        <p:xfrm>
          <a:off x="770394" y="2013665"/>
          <a:ext cx="10715624" cy="4072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E8ED9B42-700F-3D6B-FAE8-3B4355C4AC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88984" y="6085133"/>
            <a:ext cx="2548349" cy="445047"/>
          </a:xfrm>
          <a:prstGeom prst="rect">
            <a:avLst/>
          </a:prstGeom>
        </p:spPr>
      </p:pic>
      <p:pic>
        <p:nvPicPr>
          <p:cNvPr id="5" name="Graphic 4" descr="Arrow Right with solid fill">
            <a:extLst>
              <a:ext uri="{FF2B5EF4-FFF2-40B4-BE49-F238E27FC236}">
                <a16:creationId xmlns:a16="http://schemas.microsoft.com/office/drawing/2014/main" id="{EEA01194-BEEE-A77B-F4F7-2D28026A41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65571" y="3064816"/>
            <a:ext cx="821384" cy="82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013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36416-D449-B519-0285-4792AD694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>
                <a:solidFill>
                  <a:srgbClr val="0070C0"/>
                </a:solidFill>
              </a:rPr>
              <a:t>teenused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18496F-EFED-015A-80F7-B3CFDCF75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00B9-F1AC-4BEB-8655-57D0A3575FDC}" type="slidenum">
              <a:rPr lang="en-US" smtClean="0"/>
              <a:t>4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4A7A40-A94D-B8AB-F7F4-CD7A385327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0394" y="1438383"/>
            <a:ext cx="10715624" cy="4648094"/>
          </a:xfrm>
        </p:spPr>
        <p:txBody>
          <a:bodyPr>
            <a:normAutofit fontScale="92500" lnSpcReduction="10000"/>
          </a:bodyPr>
          <a:lstStyle/>
          <a:p>
            <a:endParaRPr lang="et-EE" dirty="0"/>
          </a:p>
          <a:p>
            <a:pPr>
              <a:buFont typeface="Wingdings" panose="05000000000000000000" pitchFamily="2" charset="2"/>
              <a:buChar char="q"/>
            </a:pPr>
            <a:r>
              <a:rPr lang="et-EE" dirty="0"/>
              <a:t>Sotsiaalnõustamine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t-EE" dirty="0"/>
              <a:t>Tugiteenused, sh psühholoogi teenus, VRKS alusel tõlketeenuse korraldamine ja üüritoetus rahvusvahelise kaitse staatusega klientidele Ukrainast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t-EE" dirty="0"/>
              <a:t>Tugiisiku teenus rahvusvahelise ja ajutise kaitse saanud inimestele ning nende peredele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t-EE" dirty="0"/>
              <a:t>Sotsiaaltoetuste menetlemine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t-EE" dirty="0"/>
              <a:t>Koostööpartnerite info jagamine, sh </a:t>
            </a:r>
            <a:r>
              <a:rPr lang="et-EE" dirty="0" err="1"/>
              <a:t>Settle</a:t>
            </a:r>
            <a:r>
              <a:rPr lang="et-EE" dirty="0"/>
              <a:t> in Estonia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t-EE" dirty="0"/>
              <a:t>Tasuta õigusabi rahvusvahelise kaitse küsimustes koostöös Eesti Inimõiguste Keskusega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t-EE" dirty="0"/>
              <a:t>Eesti HIV-positiivsete võrgustiku konsultatsioonid</a:t>
            </a:r>
          </a:p>
          <a:p>
            <a:r>
              <a:rPr lang="et-EE" b="1" dirty="0">
                <a:latin typeface="Tw Cen MT" panose="020B0602020104020603" pitchFamily="34" charset="0"/>
                <a:ea typeface="Calibri" panose="020F0502020204030204" pitchFamily="34" charset="0"/>
              </a:rPr>
              <a:t>Info </a:t>
            </a:r>
            <a:r>
              <a:rPr lang="et-EE" b="1" dirty="0"/>
              <a:t>jagamine</a:t>
            </a:r>
            <a:r>
              <a:rPr lang="et-EE" b="1" dirty="0">
                <a:effectLst/>
                <a:latin typeface="Tw Cen MT" panose="020B0602020104020603" pitchFamily="34" charset="0"/>
                <a:ea typeface="Calibri" panose="020F0502020204030204" pitchFamily="34" charset="0"/>
              </a:rPr>
              <a:t>: </a:t>
            </a:r>
            <a:r>
              <a:rPr lang="et-EE" b="1" u="sng" dirty="0">
                <a:solidFill>
                  <a:srgbClr val="0070C0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https://www.facebook.com/TallinnMigrationCentre</a:t>
            </a:r>
            <a:r>
              <a:rPr lang="et-EE" b="1" dirty="0">
                <a:solidFill>
                  <a:srgbClr val="0070C0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</a:rPr>
              <a:t> </a:t>
            </a:r>
            <a:endParaRPr lang="et-EE" dirty="0">
              <a:solidFill>
                <a:srgbClr val="0070C0"/>
              </a:solidFill>
              <a:effectLst/>
              <a:latin typeface="Tw Cen MT" panose="020B0602020104020603" pitchFamily="34" charset="0"/>
              <a:ea typeface="Calibri" panose="020F0502020204030204" pitchFamily="34" charset="0"/>
            </a:endParaRPr>
          </a:p>
          <a:p>
            <a:r>
              <a:rPr lang="et-EE" b="1" dirty="0">
                <a:effectLst/>
                <a:latin typeface="Tw Cen MT" panose="020B0602020104020603" pitchFamily="34" charset="0"/>
                <a:ea typeface="Calibri" panose="020F0502020204030204" pitchFamily="34" charset="0"/>
              </a:rPr>
              <a:t>Ukraina sõjapõgenikele suunatud info: </a:t>
            </a:r>
            <a:r>
              <a:rPr lang="et-EE" b="1" u="sng" dirty="0">
                <a:solidFill>
                  <a:srgbClr val="0070C0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https://www.facebook.com/niine2</a:t>
            </a:r>
            <a:endParaRPr lang="et-EE" dirty="0">
              <a:solidFill>
                <a:srgbClr val="0070C0"/>
              </a:solidFill>
              <a:latin typeface="Tw Cen MT" panose="020B06020201040206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D973ED-3721-51F9-CD4C-EEE3A5AEC6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4744" y="6056067"/>
            <a:ext cx="2548349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28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36416-D449-B519-0285-4792AD694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>
                <a:solidFill>
                  <a:srgbClr val="0070C0"/>
                </a:solidFill>
              </a:rPr>
              <a:t>Pisut statistikat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18496F-EFED-015A-80F7-B3CFDCF75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00B9-F1AC-4BEB-8655-57D0A3575FDC}" type="slidenum">
              <a:rPr lang="en-US" smtClean="0"/>
              <a:t>5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4A7A40-A94D-B8AB-F7F4-CD7A3853273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t-EE" dirty="0"/>
              <a:t>6 100 üüritoetuse taotlust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t-EE" dirty="0"/>
              <a:t>Jaanuarist juulini 6 583 toimetulekutoetuse taotlust (TTT)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t-EE" dirty="0"/>
              <a:t>Keskmine TTT arv kuus 900 + sissetulekust sõltuvad toetused</a:t>
            </a:r>
          </a:p>
          <a:p>
            <a:pPr>
              <a:buFont typeface="Wingdings" panose="05000000000000000000" pitchFamily="2" charset="2"/>
              <a:buChar char="q"/>
            </a:pPr>
            <a:endParaRPr lang="et-EE" dirty="0"/>
          </a:p>
          <a:p>
            <a:pPr>
              <a:buFont typeface="Wingdings" panose="05000000000000000000" pitchFamily="2" charset="2"/>
              <a:buChar char="v"/>
            </a:pPr>
            <a:r>
              <a:rPr lang="et-EE" dirty="0"/>
              <a:t>Nö 9-s LOV </a:t>
            </a:r>
            <a:r>
              <a:rPr lang="et-EE" dirty="0">
                <a:sym typeface="Wingdings" panose="05000000000000000000" pitchFamily="2" charset="2"/>
              </a:rPr>
              <a:t> - TTT menetlustelt Tallinnas esikohal</a:t>
            </a:r>
          </a:p>
          <a:p>
            <a:r>
              <a:rPr lang="et-EE" dirty="0"/>
              <a:t>Vrdl: Lasnamäe LOV 3 805 TTT menetlust jaanuar - juuli</a:t>
            </a:r>
          </a:p>
          <a:p>
            <a:endParaRPr lang="et-EE" dirty="0"/>
          </a:p>
          <a:p>
            <a:pPr>
              <a:buFont typeface="Wingdings" panose="05000000000000000000" pitchFamily="2" charset="2"/>
              <a:buChar char="v"/>
            </a:pPr>
            <a:r>
              <a:rPr lang="et-EE" dirty="0"/>
              <a:t>Menetluste arv kasvutrendis  - vrdl 2023. aastal kokku 5 550 toimetulekutoetuse taotlejat</a:t>
            </a:r>
          </a:p>
          <a:p>
            <a:endParaRPr lang="et-E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D973ED-3721-51F9-CD4C-EEE3A5AEC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744" y="6056067"/>
            <a:ext cx="2548349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955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750212-0F8D-421C-85CD-57B6DF1DD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B00D9A-5445-C879-4402-7FEE81D1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t-EE" sz="3500" dirty="0">
                <a:solidFill>
                  <a:srgbClr val="0070C0"/>
                </a:solidFill>
              </a:rPr>
              <a:t>Kliendipöördumised infokanalites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6B6B95D7-EEED-2930-5123-2D8B9727769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19727" y="858653"/>
            <a:ext cx="6257721" cy="5249334"/>
          </a:xfrm>
        </p:spPr>
        <p:txBody>
          <a:bodyPr vert="horz" lIns="45720" tIns="45720" rIns="45720" bIns="45720" rtlCol="0" anchor="ctr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t-EE" dirty="0"/>
              <a:t>Teemad: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dirty="0"/>
              <a:t> Üüritoetus 60%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dirty="0"/>
              <a:t> Toimetulekutoetus ja esmased toimingud, kui jõuan Eestisse 15%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dirty="0"/>
              <a:t> Broneerimine 10%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dirty="0"/>
              <a:t> Dokumentide vormistamine ja muu 10%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dirty="0"/>
              <a:t> Tõlketeenus 5%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t-EE" dirty="0"/>
              <a:t>15 kõnet päevas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t-EE" dirty="0"/>
              <a:t> E-kirjaga 4 päringut päevas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t-EE" dirty="0"/>
              <a:t> </a:t>
            </a:r>
            <a:r>
              <a:rPr lang="et-EE" dirty="0" err="1"/>
              <a:t>Viber</a:t>
            </a:r>
            <a:r>
              <a:rPr lang="et-EE" dirty="0"/>
              <a:t>, </a:t>
            </a:r>
            <a:r>
              <a:rPr lang="et-EE" dirty="0" err="1"/>
              <a:t>WhatsApp</a:t>
            </a:r>
            <a:r>
              <a:rPr lang="et-EE" dirty="0"/>
              <a:t>, FB, Messenger, </a:t>
            </a:r>
            <a:r>
              <a:rPr lang="et-EE" dirty="0" err="1"/>
              <a:t>Telegram</a:t>
            </a:r>
            <a:r>
              <a:rPr lang="et-EE" dirty="0"/>
              <a:t>: 30 päringut nädalas 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5F5130-8BA8-C27D-0E64-8DAE2460F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DC100B9-F1AC-4BEB-8655-57D0A3575FDC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4B4AA0-E5EF-51B2-995E-B5F13FE04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9751" y="6039662"/>
            <a:ext cx="2548349" cy="4450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8CA39DA-916B-DFDE-FAB6-37E5BB376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749" y="5884634"/>
            <a:ext cx="179070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19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750212-0F8D-421C-85CD-57B6DF1DD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57BF7A-5409-B002-9696-FBBA4457B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 err="1">
                <a:solidFill>
                  <a:srgbClr val="0070C0"/>
                </a:solidFill>
              </a:rPr>
              <a:t>Tallinna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rändekeskus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E14CF92-CDDA-3995-88B4-A233B3DB0F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99330" y="804333"/>
            <a:ext cx="6257721" cy="5249334"/>
          </a:xfrm>
        </p:spPr>
        <p:txBody>
          <a:bodyPr vert="horz" lIns="45720" tIns="45720" rIns="45720" bIns="45720" rtlCol="0" anchor="ctr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t-EE" dirty="0"/>
              <a:t>usaldusväärne rändevaldkonna eestvedaja, kompetentsikeskus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t-EE" dirty="0"/>
              <a:t>osutab kvaliteetseid ja kaasaegseid teenuseid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t-EE" dirty="0"/>
              <a:t>aitab kaasa rändetaustaga inimeste Eesti-sisese identiteedi kujunemisele ja lõimumisele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t-EE" dirty="0"/>
              <a:t>sihtrühm on erineva keele- ja kultuuritaustaga sisserändajad ning tagasipöördujad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10C60D-9F5E-5F3B-9582-D86ECB604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DC100B9-F1AC-4BEB-8655-57D0A3575FDC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62A2DD-BD26-81CA-CD47-9019006EA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119" y="6090040"/>
            <a:ext cx="2548349" cy="4450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DE23AD-BAAF-61B5-663F-8F07C33F14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788" y="6010786"/>
            <a:ext cx="1792379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119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C73B1-DB7E-4531-BCCC-D3C3D19E7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>
                <a:solidFill>
                  <a:srgbClr val="0070C0"/>
                </a:solidFill>
              </a:rPr>
              <a:t>Teenused ja tugi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BE003B-A3B4-D0FD-F860-8BBE25AF1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00B9-F1AC-4BEB-8655-57D0A3575FDC}" type="slidenum">
              <a:rPr lang="en-US" smtClean="0"/>
              <a:t>8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18488A-B39B-501D-9CC3-C07EEA172AB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t-EE" dirty="0"/>
              <a:t>Rändetaustaga klientidele juhtumipõhine sotsiaalnõustamine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t-EE" dirty="0"/>
              <a:t>Abivajaduse terviklik hindamine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t-EE" dirty="0"/>
              <a:t>Igale kliendile kohanemiskava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t-EE" dirty="0"/>
              <a:t>Rändetaustaga Tallinna elanikele tervikliku tugisüsteemi tagamine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t-EE" dirty="0"/>
              <a:t>Kultuurilise teadlikkuse ja </a:t>
            </a:r>
            <a:r>
              <a:rPr lang="et-EE" dirty="0" err="1"/>
              <a:t>inimkeskse</a:t>
            </a:r>
            <a:r>
              <a:rPr lang="et-EE" dirty="0"/>
              <a:t> lähenemise tagamine</a:t>
            </a:r>
          </a:p>
          <a:p>
            <a:endParaRPr lang="et-E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BA68F0-8138-E6A2-39E5-72168DA9A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1800" y="6056067"/>
            <a:ext cx="2548349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416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4F8E0-B33C-AE95-A94D-093011E84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>
                <a:solidFill>
                  <a:srgbClr val="0070C0"/>
                </a:solidFill>
              </a:rPr>
              <a:t>Kes või Mis on täna puudu?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7BE563-53FE-9A16-1EFF-39E7162DF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00B9-F1AC-4BEB-8655-57D0A3575FDC}" type="slidenum">
              <a:rPr lang="en-US" smtClean="0"/>
              <a:t>9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6EC637-8C6E-6A78-4B65-00D5C895148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t-EE" dirty="0"/>
              <a:t>Rändetaustaga kogemusnõustajad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t-EE" dirty="0"/>
              <a:t>Kultuurivahendajad kui lõimumise teejuhid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t-EE" dirty="0"/>
              <a:t>Professionaalse </a:t>
            </a:r>
            <a:r>
              <a:rPr lang="et-EE" dirty="0" err="1"/>
              <a:t>coachi</a:t>
            </a:r>
            <a:r>
              <a:rPr lang="et-EE" dirty="0"/>
              <a:t> tugi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t-EE" dirty="0"/>
              <a:t>Kultuuritundlikud psühholoogid ja terapeudid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t-EE" dirty="0"/>
              <a:t>Tõlkijate võrgustik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t-EE" dirty="0" err="1"/>
              <a:t>MindSpring</a:t>
            </a:r>
            <a:r>
              <a:rPr lang="et-EE" dirty="0"/>
              <a:t> rühmameetodi juurutamine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0C556B-F2A3-AE0B-8618-EFDCF5FF4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1290" y="6025657"/>
            <a:ext cx="2548349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4811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C1C93EF2-4785-427F-84A5-F1666490E9CE}"/>
    </a:ext>
  </a:extLst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5930</TotalTime>
  <Words>504</Words>
  <Application>Microsoft Office PowerPoint</Application>
  <PresentationFormat>Widescreen</PresentationFormat>
  <Paragraphs>97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Tw Cen MT</vt:lpstr>
      <vt:lpstr>Tw Cen MT Condensed</vt:lpstr>
      <vt:lpstr>Wingdings</vt:lpstr>
      <vt:lpstr>Wingdings 3</vt:lpstr>
      <vt:lpstr>Integral</vt:lpstr>
      <vt:lpstr>     Tallinna Rändekeskuse edu- ja arengulugu   Einike Uri Tallinna Sotsiaal- ja tervishoiuamet</vt:lpstr>
      <vt:lpstr>Põgenikekeskuse avamine</vt:lpstr>
      <vt:lpstr>Klientide päritoluriigid</vt:lpstr>
      <vt:lpstr>teenused</vt:lpstr>
      <vt:lpstr>Pisut statistikat</vt:lpstr>
      <vt:lpstr>Kliendipöördumised infokanalites</vt:lpstr>
      <vt:lpstr>Tallinna rändekeskus</vt:lpstr>
      <vt:lpstr>Teenused ja tugi</vt:lpstr>
      <vt:lpstr>Kes või Mis on täna puudu?</vt:lpstr>
      <vt:lpstr>Mida sihtrühm veel vajab?</vt:lpstr>
      <vt:lpstr>RÄNDEKESKUSE TOIMEMUDEL</vt:lpstr>
      <vt:lpstr>Aitäh!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Erkin Antov</dc:creator>
  <cp:lastModifiedBy>Eva Ladva</cp:lastModifiedBy>
  <cp:revision>61</cp:revision>
  <dcterms:created xsi:type="dcterms:W3CDTF">2017-11-28T15:03:48Z</dcterms:created>
  <dcterms:modified xsi:type="dcterms:W3CDTF">2024-09-10T08:00:31Z</dcterms:modified>
</cp:coreProperties>
</file>