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4" r:id="rId4"/>
    <p:sldId id="293" r:id="rId5"/>
    <p:sldId id="296" r:id="rId6"/>
    <p:sldId id="297" r:id="rId7"/>
    <p:sldId id="292" r:id="rId8"/>
    <p:sldId id="295" r:id="rId9"/>
    <p:sldId id="288" r:id="rId10"/>
    <p:sldId id="289" r:id="rId11"/>
    <p:sldId id="290" r:id="rId12"/>
    <p:sldId id="294" r:id="rId13"/>
    <p:sldId id="284" r:id="rId14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64"/>
    <a:srgbClr val="FFBA00"/>
    <a:srgbClr val="EFEFEE"/>
    <a:srgbClr val="F8F7F6"/>
    <a:srgbClr val="FFCC00"/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18"/>
    <p:restoredTop sz="96405"/>
  </p:normalViewPr>
  <p:slideViewPr>
    <p:cSldViewPr snapToGrid="0" snapToObjects="1">
      <p:cViewPr varScale="1">
        <p:scale>
          <a:sx n="63" d="100"/>
          <a:sy n="63" d="100"/>
        </p:scale>
        <p:origin x="10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6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Välisüliõpilaste arv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xVal>
          <c:yVal>
            <c:numRef>
              <c:f>Sheet1!$B$2:$B$10</c:f>
              <c:numCache>
                <c:formatCode>General</c:formatCode>
                <c:ptCount val="9"/>
                <c:pt idx="0">
                  <c:v>18</c:v>
                </c:pt>
                <c:pt idx="1">
                  <c:v>73</c:v>
                </c:pt>
                <c:pt idx="2">
                  <c:v>132</c:v>
                </c:pt>
                <c:pt idx="3">
                  <c:v>331</c:v>
                </c:pt>
                <c:pt idx="4">
                  <c:v>270</c:v>
                </c:pt>
                <c:pt idx="5">
                  <c:v>186</c:v>
                </c:pt>
                <c:pt idx="6">
                  <c:v>140</c:v>
                </c:pt>
                <c:pt idx="7">
                  <c:v>83</c:v>
                </c:pt>
                <c:pt idx="8">
                  <c:v>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9A5-F745-97BF-49A8A0C15A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Riikide arv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xVal>
          <c:yVal>
            <c:numRef>
              <c:f>Sheet1!$C$2:$C$10</c:f>
              <c:numCache>
                <c:formatCode>General</c:formatCode>
                <c:ptCount val="9"/>
                <c:pt idx="0">
                  <c:v>6</c:v>
                </c:pt>
                <c:pt idx="1">
                  <c:v>8</c:v>
                </c:pt>
                <c:pt idx="2">
                  <c:v>15</c:v>
                </c:pt>
                <c:pt idx="3">
                  <c:v>26</c:v>
                </c:pt>
                <c:pt idx="4">
                  <c:v>30</c:v>
                </c:pt>
                <c:pt idx="5">
                  <c:v>24</c:v>
                </c:pt>
                <c:pt idx="6">
                  <c:v>25</c:v>
                </c:pt>
                <c:pt idx="7">
                  <c:v>26</c:v>
                </c:pt>
                <c:pt idx="8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9A5-F745-97BF-49A8A0C15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327536"/>
        <c:axId val="1375903007"/>
      </c:scatterChart>
      <c:valAx>
        <c:axId val="210327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375903007"/>
        <c:crosses val="autoZero"/>
        <c:crossBetween val="midCat"/>
      </c:valAx>
      <c:valAx>
        <c:axId val="1375903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03275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B4F96F-9A4C-C245-A523-C5B2233662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28" t="8519" r="30148" b="10223"/>
          <a:stretch/>
        </p:blipFill>
        <p:spPr>
          <a:xfrm>
            <a:off x="6585995" y="-1"/>
            <a:ext cx="5606006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D9FF0A-9E6A-5345-B253-E1B735DBB8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303362"/>
            <a:ext cx="7537174" cy="2928269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6000" b="1">
                <a:solidFill>
                  <a:srgbClr val="64646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ECA162-D7A3-A944-AD81-40E10933F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347504"/>
            <a:ext cx="7537174" cy="9921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rgbClr val="64646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2221F5-E88D-EE4C-9C7D-B4D454010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56" y="385624"/>
            <a:ext cx="5341572" cy="16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41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F98035-6AE1-D945-90A0-5385BE4A7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28" t="8519" r="30148" b="10223"/>
          <a:stretch/>
        </p:blipFill>
        <p:spPr>
          <a:xfrm>
            <a:off x="6585995" y="-1"/>
            <a:ext cx="5606006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2221F5-E88D-EE4C-9C7D-B4D454010F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8656" y="385624"/>
            <a:ext cx="5341572" cy="16977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E1F536B-5E34-9240-B0C8-CB093546E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68638"/>
            <a:ext cx="7537174" cy="296299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661B0CC-5AD7-5942-82F6-FB6653E5F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347504"/>
            <a:ext cx="7537174" cy="9921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rgbClr val="FFBA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9051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FFB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7A620EC9-FE71-174B-9654-35C376461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28" t="8519" r="30148" b="10223"/>
          <a:stretch/>
        </p:blipFill>
        <p:spPr>
          <a:xfrm>
            <a:off x="6585995" y="-1"/>
            <a:ext cx="5606006" cy="6858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3ED4950-CE44-3F4D-9EA3-24EFF5F01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900" y="1625600"/>
            <a:ext cx="9474199" cy="360679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1E74EAB-964D-8D1F-E898-11EC6AAE0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29" t="8519" r="2912" b="10224"/>
          <a:stretch/>
        </p:blipFill>
        <p:spPr>
          <a:xfrm>
            <a:off x="11332859" y="304265"/>
            <a:ext cx="581862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4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7A620EC9-FE71-174B-9654-35C376461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28" t="8519" r="30148" b="10223"/>
          <a:stretch/>
        </p:blipFill>
        <p:spPr>
          <a:xfrm>
            <a:off x="6585995" y="-1"/>
            <a:ext cx="5606006" cy="6858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3ED4950-CE44-3F4D-9EA3-24EFF5F01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389"/>
            <a:ext cx="9707086" cy="760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600" b="1">
                <a:solidFill>
                  <a:srgbClr val="64646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AE2C99A-2FFF-A940-B129-4C03523C624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603180"/>
            <a:ext cx="10533511" cy="470502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FFBA00"/>
              </a:buClr>
              <a:buFont typeface="System Font Regular"/>
              <a:buChar char="►"/>
              <a:tabLst/>
              <a:defRPr sz="2400">
                <a:solidFill>
                  <a:srgbClr val="646464"/>
                </a:solidFill>
              </a:defRPr>
            </a:lvl1pPr>
            <a:lvl2pPr marL="765175" indent="-307975">
              <a:buClr>
                <a:srgbClr val="FFBA00"/>
              </a:buClr>
              <a:buFont typeface="System Font Regular"/>
              <a:buChar char="►"/>
              <a:tabLst/>
              <a:defRPr sz="2000">
                <a:solidFill>
                  <a:srgbClr val="646464"/>
                </a:solidFill>
              </a:defRPr>
            </a:lvl2pPr>
            <a:lvl3pPr marL="1200150" indent="-285750">
              <a:buClr>
                <a:srgbClr val="FFBA00"/>
              </a:buClr>
              <a:buFont typeface="System Font Regular"/>
              <a:buChar char="►"/>
              <a:tabLst/>
              <a:defRPr sz="1800">
                <a:solidFill>
                  <a:srgbClr val="646464"/>
                </a:solidFill>
              </a:defRPr>
            </a:lvl3pPr>
            <a:lvl4pPr marL="1646238" indent="-274638">
              <a:buClr>
                <a:srgbClr val="FFBA00"/>
              </a:buClr>
              <a:buFont typeface="System Font Regular"/>
              <a:buChar char="►"/>
              <a:tabLst/>
              <a:defRPr sz="1600">
                <a:solidFill>
                  <a:srgbClr val="646464"/>
                </a:solidFill>
              </a:defRPr>
            </a:lvl4pPr>
            <a:lvl5pPr marL="2138363" indent="-309563">
              <a:buClr>
                <a:srgbClr val="FFBA00"/>
              </a:buClr>
              <a:buFont typeface="System Font Regular"/>
              <a:buChar char="►"/>
              <a:tabLst/>
              <a:defRPr sz="1600">
                <a:solidFill>
                  <a:srgbClr val="646464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0ED628-EF0E-4D4F-8664-D6EE023EF2E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05383"/>
            <a:ext cx="4220688" cy="0"/>
          </a:xfrm>
          <a:prstGeom prst="line">
            <a:avLst/>
          </a:prstGeom>
          <a:ln w="38100">
            <a:solidFill>
              <a:srgbClr val="FF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1403B6F-1294-BEB3-D95D-E053EA2F7D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22978" y="262197"/>
            <a:ext cx="606721" cy="6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47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D2504588-A98C-0041-B969-B47BBB50B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28" t="8519" r="30148" b="10223"/>
          <a:stretch/>
        </p:blipFill>
        <p:spPr>
          <a:xfrm>
            <a:off x="6585995" y="-1"/>
            <a:ext cx="5606006" cy="6858001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5C6DCCB-33A5-F94F-B944-A1E792FEC5B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615056"/>
            <a:ext cx="5062330" cy="4693148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FFBA00"/>
              </a:buClr>
              <a:buFont typeface="System Font Regular"/>
              <a:buChar char="►"/>
              <a:tabLst/>
              <a:defRPr sz="2400">
                <a:solidFill>
                  <a:schemeClr val="bg1"/>
                </a:solidFill>
              </a:defRPr>
            </a:lvl1pPr>
            <a:lvl2pPr marL="765175" indent="-307975">
              <a:buClr>
                <a:srgbClr val="FFBA00"/>
              </a:buClr>
              <a:buFont typeface="System Font Regular"/>
              <a:buChar char="►"/>
              <a:tabLst/>
              <a:defRPr sz="2000">
                <a:solidFill>
                  <a:schemeClr val="bg1"/>
                </a:solidFill>
              </a:defRPr>
            </a:lvl2pPr>
            <a:lvl3pPr marL="1200150" indent="-285750">
              <a:buClr>
                <a:srgbClr val="FFBA00"/>
              </a:buClr>
              <a:buFont typeface="System Font Regular"/>
              <a:buChar char="►"/>
              <a:tabLst/>
              <a:defRPr sz="1800">
                <a:solidFill>
                  <a:schemeClr val="bg1"/>
                </a:solidFill>
              </a:defRPr>
            </a:lvl3pPr>
            <a:lvl4pPr marL="1646238" indent="-274638">
              <a:buClr>
                <a:srgbClr val="FFBA00"/>
              </a:buClr>
              <a:buFont typeface="System Font Regular"/>
              <a:buChar char="►"/>
              <a:tabLst/>
              <a:defRPr sz="1600">
                <a:solidFill>
                  <a:schemeClr val="bg1"/>
                </a:solidFill>
              </a:defRPr>
            </a:lvl4pPr>
            <a:lvl5pPr marL="2138363" indent="-309563">
              <a:buClr>
                <a:srgbClr val="FFBA00"/>
              </a:buClr>
              <a:buFont typeface="System Font Regular"/>
              <a:buChar char="►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767D893-08CC-E64A-BBF0-729004EB7DD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09381" y="1615056"/>
            <a:ext cx="5062330" cy="4693148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FFBA00"/>
              </a:buClr>
              <a:buFont typeface="System Font Regular"/>
              <a:buChar char="►"/>
              <a:tabLst/>
              <a:defRPr sz="2400">
                <a:solidFill>
                  <a:schemeClr val="bg1"/>
                </a:solidFill>
              </a:defRPr>
            </a:lvl1pPr>
            <a:lvl2pPr marL="765175" indent="-307975">
              <a:buClr>
                <a:srgbClr val="FFBA00"/>
              </a:buClr>
              <a:buFont typeface="System Font Regular"/>
              <a:buChar char="►"/>
              <a:tabLst/>
              <a:defRPr sz="2000">
                <a:solidFill>
                  <a:schemeClr val="bg1"/>
                </a:solidFill>
              </a:defRPr>
            </a:lvl2pPr>
            <a:lvl3pPr marL="1200150" indent="-285750">
              <a:buClr>
                <a:srgbClr val="FFBA00"/>
              </a:buClr>
              <a:buFont typeface="System Font Regular"/>
              <a:buChar char="►"/>
              <a:tabLst/>
              <a:defRPr sz="1800">
                <a:solidFill>
                  <a:schemeClr val="bg1"/>
                </a:solidFill>
              </a:defRPr>
            </a:lvl3pPr>
            <a:lvl4pPr marL="1646238" indent="-274638">
              <a:buClr>
                <a:srgbClr val="FFBA00"/>
              </a:buClr>
              <a:buFont typeface="System Font Regular"/>
              <a:buChar char="►"/>
              <a:tabLst/>
              <a:defRPr sz="1600">
                <a:solidFill>
                  <a:schemeClr val="bg1"/>
                </a:solidFill>
              </a:defRPr>
            </a:lvl4pPr>
            <a:lvl5pPr marL="2138363" indent="-309563">
              <a:buClr>
                <a:srgbClr val="FFBA00"/>
              </a:buClr>
              <a:buFont typeface="System Font Regular"/>
              <a:buChar char="►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D22AF-108C-99C8-BF91-E9E0A8AB5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389"/>
            <a:ext cx="9707086" cy="760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CDE822-2BCB-4635-3092-F2F2B54CED4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05383"/>
            <a:ext cx="4220688" cy="0"/>
          </a:xfrm>
          <a:prstGeom prst="line">
            <a:avLst/>
          </a:prstGeom>
          <a:ln w="38100">
            <a:solidFill>
              <a:srgbClr val="FF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C437195-61B6-6DBD-193D-895DCA4DB0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22978" y="262197"/>
            <a:ext cx="606721" cy="6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FFB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7A620EC9-FE71-174B-9654-35C376461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28" t="8519" r="30148" b="10223"/>
          <a:stretch/>
        </p:blipFill>
        <p:spPr>
          <a:xfrm>
            <a:off x="6585995" y="-1"/>
            <a:ext cx="5606006" cy="6858001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AF1C565-B4B4-26D8-10EE-B16B2E3F26D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615056"/>
            <a:ext cx="5062330" cy="4693148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FFBA00"/>
              </a:buClr>
              <a:buFont typeface="System Font Regular"/>
              <a:buChar char="►"/>
              <a:tabLst/>
              <a:defRPr sz="2400">
                <a:solidFill>
                  <a:schemeClr val="tx1"/>
                </a:solidFill>
              </a:defRPr>
            </a:lvl1pPr>
            <a:lvl2pPr marL="765175" indent="-307975">
              <a:buClr>
                <a:srgbClr val="FFBA00"/>
              </a:buClr>
              <a:buFont typeface="System Font Regular"/>
              <a:buChar char="►"/>
              <a:tabLst/>
              <a:defRPr sz="2000">
                <a:solidFill>
                  <a:schemeClr val="tx1"/>
                </a:solidFill>
              </a:defRPr>
            </a:lvl2pPr>
            <a:lvl3pPr marL="1200150" indent="-285750">
              <a:buClr>
                <a:srgbClr val="FFBA00"/>
              </a:buClr>
              <a:buFont typeface="System Font Regular"/>
              <a:buChar char="►"/>
              <a:tabLst/>
              <a:defRPr sz="1800">
                <a:solidFill>
                  <a:schemeClr val="tx1"/>
                </a:solidFill>
              </a:defRPr>
            </a:lvl3pPr>
            <a:lvl4pPr marL="1646238" indent="-274638">
              <a:buClr>
                <a:srgbClr val="FFBA00"/>
              </a:buClr>
              <a:buFont typeface="System Font Regular"/>
              <a:buChar char="►"/>
              <a:tabLst/>
              <a:defRPr sz="1600">
                <a:solidFill>
                  <a:schemeClr val="tx1"/>
                </a:solidFill>
              </a:defRPr>
            </a:lvl4pPr>
            <a:lvl5pPr marL="2138363" indent="-309563">
              <a:buClr>
                <a:srgbClr val="FFBA00"/>
              </a:buClr>
              <a:buFont typeface="System Font Regular"/>
              <a:buChar char="►"/>
              <a:tabLst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39D99-0EFB-156F-B579-2EC9EB2B028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09381" y="1615056"/>
            <a:ext cx="5062330" cy="4693148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FFBA00"/>
              </a:buClr>
              <a:buFont typeface="System Font Regular"/>
              <a:buChar char="►"/>
              <a:tabLst/>
              <a:defRPr sz="2400">
                <a:solidFill>
                  <a:schemeClr val="tx1"/>
                </a:solidFill>
              </a:defRPr>
            </a:lvl1pPr>
            <a:lvl2pPr marL="765175" indent="-307975">
              <a:buClr>
                <a:srgbClr val="FFBA00"/>
              </a:buClr>
              <a:buFont typeface="System Font Regular"/>
              <a:buChar char="►"/>
              <a:tabLst/>
              <a:defRPr sz="2000">
                <a:solidFill>
                  <a:schemeClr val="tx1"/>
                </a:solidFill>
              </a:defRPr>
            </a:lvl2pPr>
            <a:lvl3pPr marL="1200150" indent="-285750">
              <a:buClr>
                <a:srgbClr val="FFBA00"/>
              </a:buClr>
              <a:buFont typeface="System Font Regular"/>
              <a:buChar char="►"/>
              <a:tabLst/>
              <a:defRPr sz="1800">
                <a:solidFill>
                  <a:schemeClr val="tx1"/>
                </a:solidFill>
              </a:defRPr>
            </a:lvl3pPr>
            <a:lvl4pPr marL="1646238" indent="-274638">
              <a:buClr>
                <a:srgbClr val="FFBA00"/>
              </a:buClr>
              <a:buFont typeface="System Font Regular"/>
              <a:buChar char="►"/>
              <a:tabLst/>
              <a:defRPr sz="1600">
                <a:solidFill>
                  <a:schemeClr val="tx1"/>
                </a:solidFill>
              </a:defRPr>
            </a:lvl4pPr>
            <a:lvl5pPr marL="2138363" indent="-309563">
              <a:buClr>
                <a:srgbClr val="FFBA00"/>
              </a:buClr>
              <a:buFont typeface="System Font Regular"/>
              <a:buChar char="►"/>
              <a:tabLst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CDFAE1-70E5-36A5-7705-EB31501AB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389"/>
            <a:ext cx="9707086" cy="760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F61659-46A1-191F-569C-898DC1E99F47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05383"/>
            <a:ext cx="4220688" cy="0"/>
          </a:xfrm>
          <a:prstGeom prst="line">
            <a:avLst/>
          </a:prstGeom>
          <a:ln w="38100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C0335A87-2452-ACB1-33F7-6F0B46C7A3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29" t="8519" r="2912" b="10224"/>
          <a:stretch/>
        </p:blipFill>
        <p:spPr>
          <a:xfrm>
            <a:off x="11332859" y="304265"/>
            <a:ext cx="581862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D2504588-A98C-0041-B969-B47BBB50B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28" t="8519" r="30148" b="10223"/>
          <a:stretch/>
        </p:blipFill>
        <p:spPr>
          <a:xfrm>
            <a:off x="6585995" y="-1"/>
            <a:ext cx="5606006" cy="6858001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5C6DCCB-33A5-F94F-B944-A1E792FEC5B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615056"/>
            <a:ext cx="5062330" cy="4693148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FFBA00"/>
              </a:buClr>
              <a:buFont typeface="System Font Regular"/>
              <a:buChar char="►"/>
              <a:tabLst/>
              <a:defRPr sz="2400">
                <a:solidFill>
                  <a:schemeClr val="bg1"/>
                </a:solidFill>
              </a:defRPr>
            </a:lvl1pPr>
            <a:lvl2pPr marL="765175" indent="-307975">
              <a:buClr>
                <a:srgbClr val="FFBA00"/>
              </a:buClr>
              <a:buFont typeface="System Font Regular"/>
              <a:buChar char="►"/>
              <a:tabLst/>
              <a:defRPr sz="2000">
                <a:solidFill>
                  <a:schemeClr val="bg1"/>
                </a:solidFill>
              </a:defRPr>
            </a:lvl2pPr>
            <a:lvl3pPr marL="1200150" indent="-285750">
              <a:buClr>
                <a:srgbClr val="FFBA00"/>
              </a:buClr>
              <a:buFont typeface="System Font Regular"/>
              <a:buChar char="►"/>
              <a:tabLst/>
              <a:defRPr sz="1800">
                <a:solidFill>
                  <a:schemeClr val="bg1"/>
                </a:solidFill>
              </a:defRPr>
            </a:lvl3pPr>
            <a:lvl4pPr marL="1646238" indent="-274638">
              <a:buClr>
                <a:srgbClr val="FFBA00"/>
              </a:buClr>
              <a:buFont typeface="System Font Regular"/>
              <a:buChar char="►"/>
              <a:tabLst/>
              <a:defRPr sz="1600">
                <a:solidFill>
                  <a:schemeClr val="bg1"/>
                </a:solidFill>
              </a:defRPr>
            </a:lvl4pPr>
            <a:lvl5pPr marL="2138363" indent="-309563">
              <a:buClr>
                <a:srgbClr val="FFBA00"/>
              </a:buClr>
              <a:buFont typeface="System Font Regular"/>
              <a:buChar char="►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767D893-08CC-E64A-BBF0-729004EB7DD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09381" y="1615056"/>
            <a:ext cx="5062330" cy="4693148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FFBA00"/>
              </a:buClr>
              <a:buFont typeface="System Font Regular"/>
              <a:buChar char="►"/>
              <a:tabLst/>
              <a:defRPr sz="2400">
                <a:solidFill>
                  <a:schemeClr val="bg1"/>
                </a:solidFill>
              </a:defRPr>
            </a:lvl1pPr>
            <a:lvl2pPr marL="765175" indent="-307975">
              <a:buClr>
                <a:srgbClr val="FFBA00"/>
              </a:buClr>
              <a:buFont typeface="System Font Regular"/>
              <a:buChar char="►"/>
              <a:tabLst/>
              <a:defRPr sz="2000">
                <a:solidFill>
                  <a:schemeClr val="bg1"/>
                </a:solidFill>
              </a:defRPr>
            </a:lvl2pPr>
            <a:lvl3pPr marL="1200150" indent="-285750">
              <a:buClr>
                <a:srgbClr val="FFBA00"/>
              </a:buClr>
              <a:buFont typeface="System Font Regular"/>
              <a:buChar char="►"/>
              <a:tabLst/>
              <a:defRPr sz="1800">
                <a:solidFill>
                  <a:schemeClr val="bg1"/>
                </a:solidFill>
              </a:defRPr>
            </a:lvl3pPr>
            <a:lvl4pPr marL="1646238" indent="-274638">
              <a:buClr>
                <a:srgbClr val="FFBA00"/>
              </a:buClr>
              <a:buFont typeface="System Font Regular"/>
              <a:buChar char="►"/>
              <a:tabLst/>
              <a:defRPr sz="1600">
                <a:solidFill>
                  <a:schemeClr val="bg1"/>
                </a:solidFill>
              </a:defRPr>
            </a:lvl4pPr>
            <a:lvl5pPr marL="2138363" indent="-309563">
              <a:buClr>
                <a:srgbClr val="FFBA00"/>
              </a:buClr>
              <a:buFont typeface="System Font Regular"/>
              <a:buChar char="►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D22AF-108C-99C8-BF91-E9E0A8AB5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389"/>
            <a:ext cx="9707086" cy="760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CDE822-2BCB-4635-3092-F2F2B54CED4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05383"/>
            <a:ext cx="4220688" cy="0"/>
          </a:xfrm>
          <a:prstGeom prst="line">
            <a:avLst/>
          </a:prstGeom>
          <a:ln w="38100">
            <a:solidFill>
              <a:srgbClr val="FF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5963DDB-FF9A-4594-B169-A4C222A0C2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22978" y="262197"/>
            <a:ext cx="606721" cy="6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5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35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8" r:id="rId3"/>
    <p:sldLayoutId id="2147483662" r:id="rId4"/>
    <p:sldLayoutId id="2147483667" r:id="rId5"/>
    <p:sldLayoutId id="2147483670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3C5F3-3B9C-FF4E-8B24-EA6370A73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445" y="3268782"/>
            <a:ext cx="7537174" cy="29282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t-EE" altLang="en-EE" sz="3000" spc="-100" dirty="0"/>
              <a:t>Kohanemisest välisüliõpilaste näitel</a:t>
            </a:r>
            <a:br>
              <a:rPr lang="et-EE" altLang="en-EE" sz="3000" spc="-100" dirty="0"/>
            </a:br>
            <a:br>
              <a:rPr lang="et-EE" altLang="en-EE" sz="3000" spc="-100" dirty="0"/>
            </a:br>
            <a:r>
              <a:rPr lang="et-EE" altLang="en-EE" sz="2400" spc="-100" dirty="0"/>
              <a:t>Marleen Lillemaa</a:t>
            </a:r>
            <a:br>
              <a:rPr lang="et-EE" altLang="en-EE" sz="3000" spc="-100" dirty="0"/>
            </a:br>
            <a:r>
              <a:rPr lang="et-EE" altLang="en-EE" sz="2000" spc="-100" dirty="0"/>
              <a:t>12.09.2024</a:t>
            </a:r>
            <a:br>
              <a:rPr lang="et-EE" altLang="en-EE" sz="3000" spc="-100" dirty="0"/>
            </a:br>
            <a:endParaRPr lang="en-EE" sz="3000" spc="-100" dirty="0"/>
          </a:p>
        </p:txBody>
      </p:sp>
    </p:spTree>
    <p:extLst>
      <p:ext uri="{BB962C8B-B14F-4D97-AF65-F5344CB8AC3E}">
        <p14:creationId xmlns:p14="http://schemas.microsoft.com/office/powerpoint/2010/main" val="2594566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7FF-64F4-291C-161D-2F375C2E8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Millest alustasime?</a:t>
            </a:r>
          </a:p>
        </p:txBody>
      </p:sp>
      <p:pic>
        <p:nvPicPr>
          <p:cNvPr id="5" name="Content Placeholder 4" descr="A group of people holding plants&#10;&#10;Description automatically generated">
            <a:extLst>
              <a:ext uri="{FF2B5EF4-FFF2-40B4-BE49-F238E27FC236}">
                <a16:creationId xmlns:a16="http://schemas.microsoft.com/office/drawing/2014/main" id="{35FB15C9-F2AB-B7CE-7886-2B680831ADF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165757" y="1223155"/>
            <a:ext cx="3906795" cy="2909316"/>
          </a:xfrm>
        </p:spPr>
      </p:pic>
      <p:pic>
        <p:nvPicPr>
          <p:cNvPr id="7" name="Picture 6" descr="A tree with many signs on it&#10;&#10;Description automatically generated">
            <a:extLst>
              <a:ext uri="{FF2B5EF4-FFF2-40B4-BE49-F238E27FC236}">
                <a16:creationId xmlns:a16="http://schemas.microsoft.com/office/drawing/2014/main" id="{D3CEC337-0AC4-74CC-A228-02365D79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41" y="1306010"/>
            <a:ext cx="3906795" cy="2743607"/>
          </a:xfrm>
          <a:prstGeom prst="rect">
            <a:avLst/>
          </a:prstGeom>
        </p:spPr>
      </p:pic>
      <p:pic>
        <p:nvPicPr>
          <p:cNvPr id="9" name="Picture 8" descr="A person sitting on a bed&#10;&#10;Description automatically generated">
            <a:extLst>
              <a:ext uri="{FF2B5EF4-FFF2-40B4-BE49-F238E27FC236}">
                <a16:creationId xmlns:a16="http://schemas.microsoft.com/office/drawing/2014/main" id="{D5E95B39-AE1F-3596-F90C-21E46D680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10" y="415254"/>
            <a:ext cx="3039873" cy="3867664"/>
          </a:xfrm>
          <a:prstGeom prst="rect">
            <a:avLst/>
          </a:prstGeom>
        </p:spPr>
      </p:pic>
      <p:pic>
        <p:nvPicPr>
          <p:cNvPr id="11" name="Picture 10" descr="Two men in a room with tile flooring&#10;&#10;Description automatically generated">
            <a:extLst>
              <a:ext uri="{FF2B5EF4-FFF2-40B4-BE49-F238E27FC236}">
                <a16:creationId xmlns:a16="http://schemas.microsoft.com/office/drawing/2014/main" id="{2A34871D-F0ED-B2B4-8828-94C7EE815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41" y="4250244"/>
            <a:ext cx="2194656" cy="2351045"/>
          </a:xfrm>
          <a:prstGeom prst="rect">
            <a:avLst/>
          </a:prstGeom>
        </p:spPr>
      </p:pic>
      <p:pic>
        <p:nvPicPr>
          <p:cNvPr id="13" name="Picture 12" descr="A person painting a wall&#10;&#10;Description automatically generated">
            <a:extLst>
              <a:ext uri="{FF2B5EF4-FFF2-40B4-BE49-F238E27FC236}">
                <a16:creationId xmlns:a16="http://schemas.microsoft.com/office/drawing/2014/main" id="{ED79081D-5D11-05E4-2E16-2F5171DE7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3861" y="3696708"/>
            <a:ext cx="2471523" cy="2941171"/>
          </a:xfrm>
          <a:prstGeom prst="rect">
            <a:avLst/>
          </a:prstGeom>
        </p:spPr>
      </p:pic>
      <p:pic>
        <p:nvPicPr>
          <p:cNvPr id="15" name="Picture 14" descr="A group of people around a table playing a board game&#10;&#10;Description automatically generated">
            <a:extLst>
              <a:ext uri="{FF2B5EF4-FFF2-40B4-BE49-F238E27FC236}">
                <a16:creationId xmlns:a16="http://schemas.microsoft.com/office/drawing/2014/main" id="{193A5E54-8297-E4B1-B3DF-D3FB99FA5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448" y="3735270"/>
            <a:ext cx="3219701" cy="27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7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458F-9D12-406B-14F6-312E01B7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Welcome week</a:t>
            </a:r>
          </a:p>
        </p:txBody>
      </p:sp>
      <p:pic>
        <p:nvPicPr>
          <p:cNvPr id="9" name="Content Placeholder 8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A58524D7-39F5-99A9-EA1A-4D3DF7EAA93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465111" y="1693132"/>
            <a:ext cx="4525360" cy="3417244"/>
          </a:xfrm>
        </p:spPr>
      </p:pic>
      <p:pic>
        <p:nvPicPr>
          <p:cNvPr id="7" name="Picture 6" descr="A stack of blue bags&#10;&#10;Description automatically generated">
            <a:extLst>
              <a:ext uri="{FF2B5EF4-FFF2-40B4-BE49-F238E27FC236}">
                <a16:creationId xmlns:a16="http://schemas.microsoft.com/office/drawing/2014/main" id="{72F551F6-E9D8-A85C-DBE7-608C7DB7B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403" y="3429000"/>
            <a:ext cx="2278365" cy="3362752"/>
          </a:xfrm>
          <a:prstGeom prst="rect">
            <a:avLst/>
          </a:prstGeom>
        </p:spPr>
      </p:pic>
      <p:pic>
        <p:nvPicPr>
          <p:cNvPr id="13" name="Picture 12" descr="A person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5F5A2471-1C45-BF57-AAB3-87DF0B9B1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37094"/>
            <a:ext cx="4508111" cy="341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28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77A3-6BD1-D94D-EC6E-D15648A0B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Projektid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1E04E-882B-FF95-99D7-AB2FA37C9E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383957"/>
            <a:ext cx="10533511" cy="4924247"/>
          </a:xfrm>
        </p:spPr>
        <p:txBody>
          <a:bodyPr/>
          <a:lstStyle/>
          <a:p>
            <a:r>
              <a:rPr lang="et-EE" sz="2000" dirty="0"/>
              <a:t>Välisüliõpilaste keeleõppe toetamine (2020)</a:t>
            </a:r>
          </a:p>
          <a:p>
            <a:r>
              <a:rPr lang="et-EE" sz="2000" dirty="0"/>
              <a:t>Välisüliõpilaste keeleõppe toetamine (2021)</a:t>
            </a:r>
          </a:p>
          <a:p>
            <a:pPr marL="0" indent="0">
              <a:buNone/>
            </a:pPr>
            <a:endParaRPr lang="et-EE" sz="2000" dirty="0"/>
          </a:p>
          <a:p>
            <a:r>
              <a:rPr lang="et-EE" sz="2000" dirty="0"/>
              <a:t>Välisüliõpilaste praktika toetamine (2019–2020)</a:t>
            </a:r>
          </a:p>
          <a:p>
            <a:r>
              <a:rPr lang="et-EE" sz="2000" dirty="0"/>
              <a:t>Välistudengite praktikasüsteem (2020–2021)</a:t>
            </a:r>
          </a:p>
          <a:p>
            <a:endParaRPr lang="et-EE" sz="2000" dirty="0"/>
          </a:p>
          <a:p>
            <a:r>
              <a:rPr lang="et-EE" sz="2000" dirty="0"/>
              <a:t>Eesti Vabariigi põhiseaduse ja kodakondsuse seaduse tundmise koolitus </a:t>
            </a:r>
            <a:r>
              <a:rPr lang="et-EE" sz="2000" dirty="0" err="1"/>
              <a:t>vähelõimunud</a:t>
            </a:r>
            <a:r>
              <a:rPr lang="et-EE" sz="2000" dirty="0"/>
              <a:t> püsielanikele ja uussisserändajatele (2018–2019)</a:t>
            </a:r>
          </a:p>
          <a:p>
            <a:r>
              <a:rPr lang="et-EE" sz="2000" dirty="0"/>
              <a:t>Eesti Vabariigi põhiseaduse ja kodakondsuse seaduse tundmise koolitus </a:t>
            </a:r>
            <a:r>
              <a:rPr lang="et-EE" sz="2000" dirty="0" err="1"/>
              <a:t>vähelõimunud</a:t>
            </a:r>
            <a:r>
              <a:rPr lang="et-EE" sz="2000" dirty="0"/>
              <a:t> püsielanikele ja uussisserändajatele (2020–2022)</a:t>
            </a:r>
            <a:endParaRPr lang="et-EE" dirty="0"/>
          </a:p>
          <a:p>
            <a:endParaRPr lang="et-EE" sz="2000" dirty="0"/>
          </a:p>
          <a:p>
            <a:r>
              <a:rPr lang="et-EE" sz="2000" dirty="0"/>
              <a:t>Põhiseaduse ja kodakondsuse seaduse tundmise koolitused (2022)</a:t>
            </a:r>
          </a:p>
          <a:p>
            <a:r>
              <a:rPr lang="et-EE" sz="2000" dirty="0"/>
              <a:t>Põhiseaduse ja kodakondsuse seaduse tundmise koolitused (2023)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942353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7E340-28A6-47D3-F4C9-3F21B373E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985" y="3266912"/>
            <a:ext cx="7537174" cy="99217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800" b="1" dirty="0" err="1">
                <a:solidFill>
                  <a:srgbClr val="FFBA00"/>
                </a:solidFill>
                <a:latin typeface="+mj-lt"/>
              </a:rPr>
              <a:t>Aitäh</a:t>
            </a:r>
            <a:r>
              <a:rPr lang="en-GB" sz="4800" b="1" dirty="0">
                <a:solidFill>
                  <a:srgbClr val="FFBA00"/>
                </a:solidFill>
                <a:latin typeface="+mj-lt"/>
              </a:rPr>
              <a:t>!</a:t>
            </a:r>
            <a:endParaRPr lang="en-EE" sz="4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565B03-3690-C79B-DF62-EDA3448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8656" y="385624"/>
            <a:ext cx="5341572" cy="169770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2F4E8CA-194D-B176-8FAE-7808A74F12C6}"/>
              </a:ext>
            </a:extLst>
          </p:cNvPr>
          <p:cNvSpPr txBox="1">
            <a:spLocks/>
          </p:cNvSpPr>
          <p:nvPr/>
        </p:nvSpPr>
        <p:spPr>
          <a:xfrm>
            <a:off x="883985" y="4774668"/>
            <a:ext cx="3995458" cy="169770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BA00"/>
              </a:buClr>
              <a:buFont typeface="System Font Regular"/>
              <a:buChar char="►"/>
              <a:tabLst/>
              <a:defRPr sz="24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1pPr>
            <a:lvl2pPr marL="765175" indent="-307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BA00"/>
              </a:buClr>
              <a:buFont typeface="System Font Regular"/>
              <a:buChar char="►"/>
              <a:tabLst/>
              <a:defRPr sz="20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BA00"/>
              </a:buClr>
              <a:buFont typeface="System Font Regular"/>
              <a:buChar char="►"/>
              <a:tabLst/>
              <a:defRPr sz="18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1646238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BA00"/>
              </a:buClr>
              <a:buFont typeface="System Font Regular"/>
              <a:buChar char="►"/>
              <a:tabLst/>
              <a:defRPr sz="16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2138363" indent="-309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BA00"/>
              </a:buClr>
              <a:buFont typeface="System Font Regular"/>
              <a:buChar char="►"/>
              <a:tabLst/>
              <a:defRPr sz="16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System Font Regular"/>
              <a:buNone/>
            </a:pPr>
            <a:r>
              <a:rPr lang="en-GB" sz="2000" dirty="0" err="1">
                <a:solidFill>
                  <a:schemeClr val="bg1"/>
                </a:solidFill>
              </a:rPr>
              <a:t>Eesti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Ettevõtluskõrgkool</a:t>
            </a:r>
            <a:r>
              <a:rPr lang="en-GB" sz="2000" dirty="0">
                <a:solidFill>
                  <a:schemeClr val="bg1"/>
                </a:solidFill>
              </a:rPr>
              <a:t> Mainor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System Font Regular"/>
              <a:buNone/>
            </a:pPr>
            <a:r>
              <a:rPr lang="en-GB" sz="2000" dirty="0" err="1">
                <a:solidFill>
                  <a:schemeClr val="bg1"/>
                </a:solidFill>
              </a:rPr>
              <a:t>Ülemiste</a:t>
            </a:r>
            <a:r>
              <a:rPr lang="en-GB" sz="2000" dirty="0">
                <a:solidFill>
                  <a:schemeClr val="bg1"/>
                </a:solidFill>
              </a:rPr>
              <a:t> City, </a:t>
            </a:r>
            <a:r>
              <a:rPr lang="en-GB" sz="2000" dirty="0" err="1">
                <a:solidFill>
                  <a:schemeClr val="bg1"/>
                </a:solidFill>
              </a:rPr>
              <a:t>Suur-Sõjamäe</a:t>
            </a:r>
            <a:r>
              <a:rPr lang="en-GB" sz="2000" dirty="0">
                <a:solidFill>
                  <a:schemeClr val="bg1"/>
                </a:solidFill>
              </a:rPr>
              <a:t> 10a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System Font Regular"/>
              <a:buNone/>
            </a:pPr>
            <a:r>
              <a:rPr lang="en-GB" sz="2000" dirty="0">
                <a:solidFill>
                  <a:schemeClr val="bg1"/>
                </a:solidFill>
              </a:rPr>
              <a:t>11415 Tallinn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System Font Regular"/>
              <a:buNone/>
            </a:pPr>
            <a:r>
              <a:rPr lang="en-GB" sz="2000" dirty="0" err="1">
                <a:solidFill>
                  <a:srgbClr val="FFBA00"/>
                </a:solidFill>
              </a:rPr>
              <a:t>www.eek.ee</a:t>
            </a:r>
            <a:endParaRPr lang="en-EE" sz="2000" dirty="0">
              <a:solidFill>
                <a:srgbClr val="FFB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31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A3A024-9EBE-2210-D76C-9AA105EDD4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199" y="1979613"/>
            <a:ext cx="6035211" cy="4329112"/>
          </a:xfrm>
        </p:spPr>
        <p:txBody>
          <a:bodyPr/>
          <a:lstStyle/>
          <a:p>
            <a:r>
              <a:rPr lang="et-EE" dirty="0"/>
              <a:t>Asutatud aastal 1992</a:t>
            </a:r>
          </a:p>
          <a:p>
            <a:r>
              <a:rPr lang="et-EE" dirty="0"/>
              <a:t>Suurim erakõrgkool Eestis </a:t>
            </a:r>
          </a:p>
          <a:p>
            <a:r>
              <a:rPr lang="et-EE" dirty="0"/>
              <a:t>Rakenduskõrgharidus– ja magistriõpe </a:t>
            </a:r>
          </a:p>
          <a:p>
            <a:r>
              <a:rPr lang="et-EE" dirty="0"/>
              <a:t>Tähtajatult institutsionaalselt akrediteeritud</a:t>
            </a:r>
          </a:p>
          <a:p>
            <a:r>
              <a:rPr lang="et-EE" dirty="0"/>
              <a:t>Tallinnas, Tartus ja Viljandis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785B40-EF2C-234B-8A8C-DA7A5E8B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389"/>
            <a:ext cx="9707086" cy="760994"/>
          </a:xfrm>
        </p:spPr>
        <p:txBody>
          <a:bodyPr/>
          <a:lstStyle/>
          <a:p>
            <a:r>
              <a:rPr lang="et-EE" altLang="en-EE"/>
              <a:t>Kes me oleme?</a:t>
            </a:r>
            <a:endParaRPr lang="en-EE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D18A75C-EF77-74AA-83A4-6F51D16442D9}"/>
              </a:ext>
            </a:extLst>
          </p:cNvPr>
          <p:cNvSpPr>
            <a:spLocks/>
          </p:cNvSpPr>
          <p:nvPr/>
        </p:nvSpPr>
        <p:spPr>
          <a:xfrm>
            <a:off x="6994059" y="1555751"/>
            <a:ext cx="8054462" cy="4384978"/>
          </a:xfrm>
          <a:custGeom>
            <a:avLst/>
            <a:gdLst>
              <a:gd name="connsiteX0" fmla="*/ 1915762 w 7037861"/>
              <a:gd name="connsiteY0" fmla="*/ 0 h 3831524"/>
              <a:gd name="connsiteX1" fmla="*/ 1919597 w 7037861"/>
              <a:gd name="connsiteY1" fmla="*/ 121 h 3831524"/>
              <a:gd name="connsiteX2" fmla="*/ 1919597 w 7037861"/>
              <a:gd name="connsiteY2" fmla="*/ 0 h 3831524"/>
              <a:gd name="connsiteX3" fmla="*/ 5061747 w 7037861"/>
              <a:gd name="connsiteY3" fmla="*/ 0 h 3831524"/>
              <a:gd name="connsiteX4" fmla="*/ 5061747 w 7037861"/>
              <a:gd name="connsiteY4" fmla="*/ 1907 h 3831524"/>
              <a:gd name="connsiteX5" fmla="*/ 5122099 w 7037861"/>
              <a:gd name="connsiteY5" fmla="*/ 0 h 3831524"/>
              <a:gd name="connsiteX6" fmla="*/ 7037861 w 7037861"/>
              <a:gd name="connsiteY6" fmla="*/ 1915762 h 3831524"/>
              <a:gd name="connsiteX7" fmla="*/ 5122099 w 7037861"/>
              <a:gd name="connsiteY7" fmla="*/ 3831524 h 3831524"/>
              <a:gd name="connsiteX8" fmla="*/ 5061747 w 7037861"/>
              <a:gd name="connsiteY8" fmla="*/ 3829617 h 3831524"/>
              <a:gd name="connsiteX9" fmla="*/ 5061747 w 7037861"/>
              <a:gd name="connsiteY9" fmla="*/ 3831524 h 3831524"/>
              <a:gd name="connsiteX10" fmla="*/ 1919597 w 7037861"/>
              <a:gd name="connsiteY10" fmla="*/ 3831524 h 3831524"/>
              <a:gd name="connsiteX11" fmla="*/ 1919597 w 7037861"/>
              <a:gd name="connsiteY11" fmla="*/ 3831403 h 3831524"/>
              <a:gd name="connsiteX12" fmla="*/ 1915762 w 7037861"/>
              <a:gd name="connsiteY12" fmla="*/ 3831524 h 3831524"/>
              <a:gd name="connsiteX13" fmla="*/ 0 w 7037861"/>
              <a:gd name="connsiteY13" fmla="*/ 1915762 h 3831524"/>
              <a:gd name="connsiteX14" fmla="*/ 1915762 w 7037861"/>
              <a:gd name="connsiteY14" fmla="*/ 0 h 383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37861" h="3831524">
                <a:moveTo>
                  <a:pt x="1915762" y="0"/>
                </a:moveTo>
                <a:lnTo>
                  <a:pt x="1919597" y="121"/>
                </a:lnTo>
                <a:lnTo>
                  <a:pt x="1919597" y="0"/>
                </a:lnTo>
                <a:lnTo>
                  <a:pt x="5061747" y="0"/>
                </a:lnTo>
                <a:lnTo>
                  <a:pt x="5061747" y="1907"/>
                </a:lnTo>
                <a:lnTo>
                  <a:pt x="5122099" y="0"/>
                </a:lnTo>
                <a:cubicBezTo>
                  <a:pt x="6180145" y="0"/>
                  <a:pt x="7037861" y="857716"/>
                  <a:pt x="7037861" y="1915762"/>
                </a:cubicBezTo>
                <a:cubicBezTo>
                  <a:pt x="7037861" y="2973808"/>
                  <a:pt x="6180145" y="3831524"/>
                  <a:pt x="5122099" y="3831524"/>
                </a:cubicBezTo>
                <a:lnTo>
                  <a:pt x="5061747" y="3829617"/>
                </a:lnTo>
                <a:lnTo>
                  <a:pt x="5061747" y="3831524"/>
                </a:lnTo>
                <a:lnTo>
                  <a:pt x="1919597" y="3831524"/>
                </a:lnTo>
                <a:lnTo>
                  <a:pt x="1919597" y="3831403"/>
                </a:lnTo>
                <a:lnTo>
                  <a:pt x="1915762" y="3831524"/>
                </a:lnTo>
                <a:cubicBezTo>
                  <a:pt x="857716" y="3831524"/>
                  <a:pt x="0" y="2973808"/>
                  <a:pt x="0" y="1915762"/>
                </a:cubicBezTo>
                <a:cubicBezTo>
                  <a:pt x="0" y="857716"/>
                  <a:pt x="857716" y="0"/>
                  <a:pt x="1915762" y="0"/>
                </a:cubicBezTo>
                <a:close/>
              </a:path>
            </a:pathLst>
          </a:custGeom>
          <a:blipFill>
            <a:blip r:embed="rId2"/>
            <a:stretch>
              <a:fillRect l="-12483" t="-32197" r="-12249" b="-1763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50114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382FA4D-5A49-3EF0-C8D5-18F8DD606659}"/>
              </a:ext>
            </a:extLst>
          </p:cNvPr>
          <p:cNvSpPr/>
          <p:nvPr/>
        </p:nvSpPr>
        <p:spPr>
          <a:xfrm>
            <a:off x="838200" y="1850231"/>
            <a:ext cx="3157538" cy="31575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000" dirty="0">
                <a:solidFill>
                  <a:srgbClr val="646464"/>
                </a:solidFill>
              </a:rPr>
              <a:t>TAL </a:t>
            </a:r>
            <a:r>
              <a:rPr lang="en-GB" sz="2000" dirty="0" err="1">
                <a:solidFill>
                  <a:srgbClr val="646464"/>
                </a:solidFill>
              </a:rPr>
              <a:t>evalveerimine</a:t>
            </a:r>
            <a:r>
              <a:rPr lang="en-GB" sz="2000" dirty="0">
                <a:solidFill>
                  <a:srgbClr val="646464"/>
                </a:solidFill>
              </a:rPr>
              <a:t> </a:t>
            </a:r>
            <a:r>
              <a:rPr lang="en-GB" sz="2000" dirty="0" err="1">
                <a:solidFill>
                  <a:srgbClr val="646464"/>
                </a:solidFill>
              </a:rPr>
              <a:t>sotsiaalteaduste</a:t>
            </a:r>
            <a:r>
              <a:rPr lang="en-GB" sz="2000" dirty="0">
                <a:solidFill>
                  <a:srgbClr val="646464"/>
                </a:solidFill>
              </a:rPr>
              <a:t> </a:t>
            </a:r>
            <a:r>
              <a:rPr lang="en-GB" sz="2000" dirty="0" err="1">
                <a:solidFill>
                  <a:srgbClr val="646464"/>
                </a:solidFill>
              </a:rPr>
              <a:t>valdkonnas</a:t>
            </a:r>
            <a:r>
              <a:rPr lang="en-GB" sz="2000" dirty="0">
                <a:solidFill>
                  <a:srgbClr val="646464"/>
                </a:solidFill>
              </a:rPr>
              <a:t> </a:t>
            </a:r>
            <a:r>
              <a:rPr lang="en-GB" sz="2000" dirty="0" err="1">
                <a:solidFill>
                  <a:srgbClr val="646464"/>
                </a:solidFill>
              </a:rPr>
              <a:t>ja</a:t>
            </a:r>
            <a:r>
              <a:rPr lang="en-GB" sz="2000" dirty="0">
                <a:solidFill>
                  <a:srgbClr val="646464"/>
                </a:solidFill>
              </a:rPr>
              <a:t> </a:t>
            </a:r>
            <a:r>
              <a:rPr lang="en-GB" sz="2000" dirty="0" err="1">
                <a:solidFill>
                  <a:srgbClr val="646464"/>
                </a:solidFill>
              </a:rPr>
              <a:t>kõrgkooli</a:t>
            </a:r>
            <a:r>
              <a:rPr lang="en-GB" sz="2000" dirty="0">
                <a:solidFill>
                  <a:srgbClr val="646464"/>
                </a:solidFill>
              </a:rPr>
              <a:t> </a:t>
            </a:r>
            <a:r>
              <a:rPr lang="en-GB" sz="2000" dirty="0" err="1">
                <a:solidFill>
                  <a:srgbClr val="646464"/>
                </a:solidFill>
              </a:rPr>
              <a:t>kujundamine</a:t>
            </a:r>
            <a:r>
              <a:rPr lang="en-GB" sz="2000" dirty="0">
                <a:solidFill>
                  <a:srgbClr val="646464"/>
                </a:solidFill>
              </a:rPr>
              <a:t> </a:t>
            </a:r>
            <a:r>
              <a:rPr lang="en-GB" sz="2000" dirty="0" err="1">
                <a:solidFill>
                  <a:srgbClr val="646464"/>
                </a:solidFill>
              </a:rPr>
              <a:t>ülikooliks</a:t>
            </a:r>
            <a:r>
              <a:rPr lang="en-GB" sz="2000" dirty="0">
                <a:solidFill>
                  <a:srgbClr val="646464"/>
                </a:solidFill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A22761F-B581-CB34-050E-8548A52A0B60}"/>
              </a:ext>
            </a:extLst>
          </p:cNvPr>
          <p:cNvSpPr/>
          <p:nvPr/>
        </p:nvSpPr>
        <p:spPr>
          <a:xfrm>
            <a:off x="4362450" y="1850231"/>
            <a:ext cx="3157538" cy="31575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000" dirty="0" err="1">
                <a:solidFill>
                  <a:srgbClr val="646464"/>
                </a:solidFill>
              </a:rPr>
              <a:t>Kujuneda</a:t>
            </a:r>
            <a:r>
              <a:rPr lang="en-GB" sz="2000" dirty="0">
                <a:solidFill>
                  <a:srgbClr val="646464"/>
                </a:solidFill>
              </a:rPr>
              <a:t> </a:t>
            </a:r>
            <a:r>
              <a:rPr lang="en-GB" sz="2000" dirty="0" err="1">
                <a:solidFill>
                  <a:srgbClr val="646464"/>
                </a:solidFill>
              </a:rPr>
              <a:t>rahvusvaheliste</a:t>
            </a:r>
            <a:r>
              <a:rPr lang="en-GB" sz="2000" dirty="0">
                <a:solidFill>
                  <a:srgbClr val="646464"/>
                </a:solidFill>
              </a:rPr>
              <a:t> </a:t>
            </a:r>
            <a:r>
              <a:rPr lang="en-GB" sz="2000" dirty="0" err="1">
                <a:solidFill>
                  <a:srgbClr val="646464"/>
                </a:solidFill>
              </a:rPr>
              <a:t>talentide</a:t>
            </a:r>
            <a:r>
              <a:rPr lang="en-GB" sz="2000" dirty="0">
                <a:solidFill>
                  <a:srgbClr val="646464"/>
                </a:solidFill>
              </a:rPr>
              <a:t> </a:t>
            </a:r>
            <a:r>
              <a:rPr lang="en-GB" sz="2000" dirty="0" err="1">
                <a:solidFill>
                  <a:srgbClr val="646464"/>
                </a:solidFill>
              </a:rPr>
              <a:t>kogukonnaks</a:t>
            </a:r>
            <a:r>
              <a:rPr lang="en-GB" sz="2000" dirty="0">
                <a:solidFill>
                  <a:srgbClr val="646464"/>
                </a:solidFill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819113-7B34-DFF0-7C7F-00554E292AC6}"/>
              </a:ext>
            </a:extLst>
          </p:cNvPr>
          <p:cNvSpPr/>
          <p:nvPr/>
        </p:nvSpPr>
        <p:spPr>
          <a:xfrm>
            <a:off x="7931046" y="1850231"/>
            <a:ext cx="3157538" cy="31575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000" dirty="0">
                <a:solidFill>
                  <a:srgbClr val="646464"/>
                </a:solidFill>
              </a:rPr>
              <a:t>Olla </a:t>
            </a:r>
            <a:r>
              <a:rPr lang="en-GB" sz="2000" dirty="0" err="1">
                <a:solidFill>
                  <a:srgbClr val="646464"/>
                </a:solidFill>
              </a:rPr>
              <a:t>Ülemiste</a:t>
            </a:r>
            <a:r>
              <a:rPr lang="en-GB" sz="2000" dirty="0">
                <a:solidFill>
                  <a:srgbClr val="646464"/>
                </a:solidFill>
              </a:rPr>
              <a:t> City </a:t>
            </a:r>
            <a:r>
              <a:rPr lang="en-GB" sz="2000" dirty="0" err="1">
                <a:solidFill>
                  <a:srgbClr val="646464"/>
                </a:solidFill>
              </a:rPr>
              <a:t>kompetentsikeskus</a:t>
            </a:r>
            <a:r>
              <a:rPr lang="en-GB" sz="2000" dirty="0">
                <a:solidFill>
                  <a:srgbClr val="646464"/>
                </a:solidFill>
              </a:rPr>
              <a:t> </a:t>
            </a:r>
            <a:r>
              <a:rPr lang="en-GB" sz="2000" i="1" dirty="0">
                <a:solidFill>
                  <a:srgbClr val="646464"/>
                </a:solidFill>
              </a:rPr>
              <a:t>(</a:t>
            </a:r>
            <a:r>
              <a:rPr lang="en-GB" sz="2000" i="1" dirty="0" err="1">
                <a:solidFill>
                  <a:srgbClr val="646464"/>
                </a:solidFill>
              </a:rPr>
              <a:t>center</a:t>
            </a:r>
            <a:r>
              <a:rPr lang="en-GB" sz="2000" i="1" dirty="0">
                <a:solidFill>
                  <a:srgbClr val="646464"/>
                </a:solidFill>
              </a:rPr>
              <a:t> of excellence).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40641-EA4C-0844-8933-1496D7E12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389"/>
            <a:ext cx="9707086" cy="760994"/>
          </a:xfrm>
        </p:spPr>
        <p:txBody>
          <a:bodyPr/>
          <a:lstStyle/>
          <a:p>
            <a:r>
              <a:rPr lang="en-EE" dirty="0"/>
              <a:t>Strateegilised eesmärgid</a:t>
            </a:r>
          </a:p>
        </p:txBody>
      </p:sp>
    </p:spTree>
    <p:extLst>
      <p:ext uri="{BB962C8B-B14F-4D97-AF65-F5344CB8AC3E}">
        <p14:creationId xmlns:p14="http://schemas.microsoft.com/office/powerpoint/2010/main" val="1117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C9677-5D6E-696B-295C-769582528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Erialad</a:t>
            </a: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0B389244-3A8C-E76C-431D-6BD1B930E1E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322173"/>
            <a:ext cx="6872416" cy="5035458"/>
          </a:xfrm>
        </p:spPr>
        <p:txBody>
          <a:bodyPr/>
          <a:lstStyle/>
          <a:p>
            <a:pPr marL="0" indent="0">
              <a:buNone/>
            </a:pPr>
            <a:r>
              <a:rPr lang="en-EE" b="1" dirty="0"/>
              <a:t>INGLISKEELNE PÄEVAÕPE</a:t>
            </a:r>
          </a:p>
          <a:p>
            <a:pPr lvl="1"/>
            <a:r>
              <a:rPr lang="et-EE" sz="1600" b="0" i="0" u="none" strike="noStrike" dirty="0">
                <a:effectLst/>
              </a:rPr>
              <a:t>Loovus ja äriinnovatsioon, BA (Tallinn)</a:t>
            </a:r>
          </a:p>
          <a:p>
            <a:pPr lvl="1"/>
            <a:r>
              <a:rPr lang="et-EE" sz="1600" b="0" i="0" u="none" strike="noStrike" dirty="0">
                <a:effectLst/>
              </a:rPr>
              <a:t>Loovus ja äriinnovatsioon: ühisõppekava, BA (Eesti, Leedu, Portugal)</a:t>
            </a:r>
          </a:p>
          <a:p>
            <a:pPr lvl="1"/>
            <a:r>
              <a:rPr lang="et-EE" sz="1600" b="0" i="0" u="none" strike="noStrike" dirty="0">
                <a:effectLst/>
              </a:rPr>
              <a:t>Tarkvaraarendus ja ettevõtlus, </a:t>
            </a:r>
            <a:r>
              <a:rPr lang="et-EE" sz="1600" b="0" i="0" u="none" strike="noStrike" dirty="0" err="1">
                <a:effectLst/>
              </a:rPr>
              <a:t>BSc</a:t>
            </a:r>
            <a:r>
              <a:rPr lang="et-EE" sz="1600" b="0" i="0" u="none" strike="noStrike" dirty="0">
                <a:effectLst/>
              </a:rPr>
              <a:t> (Tallinn)</a:t>
            </a:r>
          </a:p>
          <a:p>
            <a:pPr lvl="1"/>
            <a:r>
              <a:rPr lang="et-EE" sz="1600" b="0" i="0" u="none" strike="noStrike" dirty="0">
                <a:effectLst/>
              </a:rPr>
              <a:t>Arvutimängude disain ja arendus, BA (Tallinn)</a:t>
            </a:r>
          </a:p>
          <a:p>
            <a:pPr lvl="1"/>
            <a:r>
              <a:rPr lang="et-EE" sz="1600" b="0" i="0" u="none" strike="noStrike" dirty="0">
                <a:effectLst/>
              </a:rPr>
              <a:t>Rahvusvaheline ärijuhtimine, MBA (Tallinn)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b="1" dirty="0"/>
              <a:t>VENEKEELNE SESSIOONÕPE</a:t>
            </a:r>
          </a:p>
          <a:p>
            <a:pPr lvl="1"/>
            <a:r>
              <a:rPr lang="et-EE" sz="1600" b="0" i="0" u="none" strike="noStrike" dirty="0">
                <a:effectLst/>
              </a:rPr>
              <a:t>Ettevõtte juhtimine, BA (Tallinn)</a:t>
            </a:r>
          </a:p>
          <a:p>
            <a:pPr lvl="1"/>
            <a:r>
              <a:rPr lang="et-EE" sz="1600" b="0" i="0" u="none" strike="noStrike" dirty="0">
                <a:effectLst/>
              </a:rPr>
              <a:t>Finantsjuhtimine, BA (Tallinn)</a:t>
            </a:r>
          </a:p>
          <a:p>
            <a:pPr lvl="1"/>
            <a:r>
              <a:rPr lang="et-EE" sz="1600" b="0" i="0" u="none" strike="noStrike" dirty="0">
                <a:effectLst/>
              </a:rPr>
              <a:t>Logistika, BA (Tallinn)</a:t>
            </a:r>
          </a:p>
          <a:p>
            <a:pPr lvl="1"/>
            <a:r>
              <a:rPr lang="et-EE" sz="1600" b="0" i="0" u="none" strike="noStrike" dirty="0">
                <a:effectLst/>
              </a:rPr>
              <a:t>Veebitehnoloogiad, BA (Tallinn)</a:t>
            </a:r>
          </a:p>
          <a:p>
            <a:pPr marL="457200" lvl="1" indent="0">
              <a:buNone/>
            </a:pPr>
            <a:endParaRPr lang="et-EE" sz="1600" b="0" i="0" u="none" strike="noStrike" dirty="0">
              <a:effectLst/>
            </a:endParaRPr>
          </a:p>
          <a:p>
            <a:pPr marL="0" indent="0">
              <a:buNone/>
            </a:pPr>
            <a:r>
              <a:rPr lang="et-EE" b="1" dirty="0"/>
              <a:t>EESTIKEELNE PÄEVAÕPE</a:t>
            </a:r>
          </a:p>
          <a:p>
            <a:pPr lvl="1"/>
            <a:r>
              <a:rPr lang="et-EE" sz="1600" b="0" i="0" u="none" strike="noStrike" dirty="0">
                <a:effectLst/>
              </a:rPr>
              <a:t>Robootikatarkvara arendus, </a:t>
            </a:r>
            <a:r>
              <a:rPr lang="et-EE" sz="1600" b="0" i="0" u="none" strike="noStrike" dirty="0" err="1">
                <a:effectLst/>
              </a:rPr>
              <a:t>BSc</a:t>
            </a:r>
            <a:r>
              <a:rPr lang="et-EE" sz="1600" b="0" i="0" u="none" strike="noStrike" dirty="0">
                <a:effectLst/>
              </a:rPr>
              <a:t> (Viljandi)</a:t>
            </a:r>
            <a:endParaRPr lang="et-EE" dirty="0"/>
          </a:p>
          <a:p>
            <a:pPr marL="0" indent="0">
              <a:buNone/>
            </a:pPr>
            <a:endParaRPr lang="en-EE" dirty="0"/>
          </a:p>
          <a:p>
            <a:pPr marL="0" indent="0">
              <a:buNone/>
            </a:pPr>
            <a:endParaRPr lang="en-EE" dirty="0"/>
          </a:p>
          <a:p>
            <a:pPr marL="0" indent="0">
              <a:buNone/>
            </a:pPr>
            <a:endParaRPr lang="en-EE" dirty="0"/>
          </a:p>
        </p:txBody>
      </p:sp>
      <p:pic>
        <p:nvPicPr>
          <p:cNvPr id="12" name="Picture 11" descr="A white text with black text&#10;&#10;Description automatically generated">
            <a:extLst>
              <a:ext uri="{FF2B5EF4-FFF2-40B4-BE49-F238E27FC236}">
                <a16:creationId xmlns:a16="http://schemas.microsoft.com/office/drawing/2014/main" id="{5A421A4E-E3DB-AB30-2094-2020D8A40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3784600"/>
            <a:ext cx="5372100" cy="307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0513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FA2F-17C7-9CBB-BDA9-1493E0971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Välisüliõpilased täna</a:t>
            </a:r>
          </a:p>
        </p:txBody>
      </p:sp>
      <p:pic>
        <p:nvPicPr>
          <p:cNvPr id="9" name="Content Placeholder 8" descr="A map of the world&#10;&#10;Description automatically generated">
            <a:extLst>
              <a:ext uri="{FF2B5EF4-FFF2-40B4-BE49-F238E27FC236}">
                <a16:creationId xmlns:a16="http://schemas.microsoft.com/office/drawing/2014/main" id="{3064E74A-4705-87CF-AB67-D2E094D2904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38200" y="1580978"/>
            <a:ext cx="6794500" cy="4165600"/>
          </a:xfrm>
        </p:spPr>
      </p:pic>
    </p:spTree>
    <p:extLst>
      <p:ext uri="{BB962C8B-B14F-4D97-AF65-F5344CB8AC3E}">
        <p14:creationId xmlns:p14="http://schemas.microsoft.com/office/powerpoint/2010/main" val="1936998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2E41B-F9B1-1813-6192-779618F2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…</a:t>
            </a:r>
          </a:p>
        </p:txBody>
      </p:sp>
      <p:pic>
        <p:nvPicPr>
          <p:cNvPr id="9" name="Content Placeholder 8" descr="A graph of different countries/regions&#10;&#10;Description automatically generated">
            <a:extLst>
              <a:ext uri="{FF2B5EF4-FFF2-40B4-BE49-F238E27FC236}">
                <a16:creationId xmlns:a16="http://schemas.microsoft.com/office/drawing/2014/main" id="{4B9B72DF-8026-ACF2-EF8E-F747D115CA3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431256" y="1603375"/>
            <a:ext cx="7346950" cy="4705350"/>
          </a:xfrm>
        </p:spPr>
      </p:pic>
    </p:spTree>
    <p:extLst>
      <p:ext uri="{BB962C8B-B14F-4D97-AF65-F5344CB8AC3E}">
        <p14:creationId xmlns:p14="http://schemas.microsoft.com/office/powerpoint/2010/main" val="1636239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FE0F4-EA3F-B39C-1CF9-C0056B149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BC6C2DB-97E9-A041-5FB7-CF96F26E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Sisseastujad aastate kaupa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EB22622-1BC2-EB32-765C-EA45CF905D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796634"/>
              </p:ext>
            </p:extLst>
          </p:nvPr>
        </p:nvGraphicFramePr>
        <p:xfrm>
          <a:off x="1772416" y="1303092"/>
          <a:ext cx="8977961" cy="4776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502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813FE-465D-C2FF-64B3-8A09DF11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Kust?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BDE7E-D49B-C927-AAE2-02C2A8FF86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405472"/>
            <a:ext cx="10814222" cy="4649340"/>
          </a:xfrm>
        </p:spPr>
        <p:txBody>
          <a:bodyPr/>
          <a:lstStyle/>
          <a:p>
            <a:pPr marL="0" indent="0">
              <a:buNone/>
            </a:pPr>
            <a:r>
              <a:rPr lang="en-EE" b="1" dirty="0"/>
              <a:t>2015: </a:t>
            </a:r>
            <a:r>
              <a:rPr lang="en-EE" dirty="0"/>
              <a:t>Bangladesh, Ukraina, Venemaa</a:t>
            </a:r>
          </a:p>
          <a:p>
            <a:pPr marL="0" indent="0">
              <a:buNone/>
            </a:pPr>
            <a:r>
              <a:rPr lang="en-EE" b="1" dirty="0"/>
              <a:t>2016: </a:t>
            </a:r>
            <a:r>
              <a:rPr lang="en-EE" dirty="0"/>
              <a:t>Bangladesh, Ukraina, Venemaa</a:t>
            </a:r>
          </a:p>
          <a:p>
            <a:pPr marL="0" indent="0">
              <a:buNone/>
            </a:pPr>
            <a:r>
              <a:rPr lang="en-EE" b="1" dirty="0"/>
              <a:t>2017: </a:t>
            </a:r>
            <a:r>
              <a:rPr lang="en-EE" dirty="0"/>
              <a:t>Bangladesh, Kamerun, Nepal, Nigeeria</a:t>
            </a:r>
          </a:p>
          <a:p>
            <a:pPr marL="0" indent="0">
              <a:buNone/>
            </a:pPr>
            <a:r>
              <a:rPr lang="en-EE" b="1" dirty="0"/>
              <a:t>2018: </a:t>
            </a:r>
            <a:r>
              <a:rPr lang="en-EE" dirty="0"/>
              <a:t>Bangladesh, Ghana, India, Kamerun, Nepal, Nigeeria, Pakistan, Venemaa</a:t>
            </a:r>
          </a:p>
          <a:p>
            <a:pPr marL="0" indent="0">
              <a:buNone/>
            </a:pPr>
            <a:r>
              <a:rPr lang="en-EE" b="1" dirty="0"/>
              <a:t>2019: </a:t>
            </a:r>
            <a:r>
              <a:rPr lang="en-EE" dirty="0"/>
              <a:t>Bangladesh, India, Kamerun, Nepal, Nigeeria, Ukraina, Venemaa</a:t>
            </a:r>
          </a:p>
          <a:p>
            <a:pPr marL="0" indent="0">
              <a:buNone/>
            </a:pPr>
            <a:r>
              <a:rPr lang="en-EE" b="1" dirty="0"/>
              <a:t>2020: </a:t>
            </a:r>
            <a:r>
              <a:rPr lang="en-EE" dirty="0"/>
              <a:t>Bangladesh, India, Iraan, Nepal, Nigeeria, Pakistan, Ukraina, Venemaa</a:t>
            </a:r>
          </a:p>
          <a:p>
            <a:pPr marL="0" indent="0">
              <a:buNone/>
            </a:pPr>
            <a:r>
              <a:rPr lang="en-EE" b="1" dirty="0"/>
              <a:t>2021: </a:t>
            </a:r>
            <a:r>
              <a:rPr lang="en-EE" dirty="0"/>
              <a:t>Bangladesh, India, Nigeeria, Pakistan, Ukraina, Venemaa</a:t>
            </a:r>
          </a:p>
          <a:p>
            <a:pPr marL="0" indent="0">
              <a:buNone/>
            </a:pPr>
            <a:r>
              <a:rPr lang="en-EE" b="1" dirty="0"/>
              <a:t>2022: </a:t>
            </a:r>
            <a:r>
              <a:rPr lang="en-EE" dirty="0"/>
              <a:t>Nigeeria, Ukraina, Venemaa</a:t>
            </a:r>
          </a:p>
          <a:p>
            <a:pPr marL="0" indent="0">
              <a:buNone/>
            </a:pPr>
            <a:r>
              <a:rPr lang="en-EE" b="1" dirty="0"/>
              <a:t>2023: </a:t>
            </a:r>
            <a:r>
              <a:rPr lang="en-EE" dirty="0"/>
              <a:t>Ukraina, Venemaa</a:t>
            </a:r>
          </a:p>
          <a:p>
            <a:pPr marL="0" indent="0">
              <a:buNone/>
            </a:pPr>
            <a:endParaRPr lang="en-EE" dirty="0"/>
          </a:p>
          <a:p>
            <a:pPr marL="457200" lvl="1" indent="0">
              <a:buNone/>
            </a:pP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36276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A654F-115D-0788-4F2A-4A503F393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AA8F-E161-493A-22E4-AE84090A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389"/>
            <a:ext cx="9707086" cy="760994"/>
          </a:xfrm>
        </p:spPr>
        <p:txBody>
          <a:bodyPr/>
          <a:lstStyle/>
          <a:p>
            <a:r>
              <a:rPr lang="en-EE" dirty="0"/>
              <a:t>Väljakutsed</a:t>
            </a:r>
          </a:p>
        </p:txBody>
      </p:sp>
      <p:pic>
        <p:nvPicPr>
          <p:cNvPr id="11" name="Picture 10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6B0171A2-B582-2009-FF56-C8AF99EFA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72651"/>
            <a:ext cx="4536989" cy="3017041"/>
          </a:xfrm>
          <a:prstGeom prst="rect">
            <a:avLst/>
          </a:prstGeom>
        </p:spPr>
      </p:pic>
      <p:pic>
        <p:nvPicPr>
          <p:cNvPr id="13" name="Picture 12" descr="A group of people sitting at desks in a classroom&#10;&#10;Description automatically generated">
            <a:extLst>
              <a:ext uri="{FF2B5EF4-FFF2-40B4-BE49-F238E27FC236}">
                <a16:creationId xmlns:a16="http://schemas.microsoft.com/office/drawing/2014/main" id="{B87A28EF-AA57-739C-2AA3-9881FDBBE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72651"/>
            <a:ext cx="5449470" cy="3797687"/>
          </a:xfrm>
          <a:prstGeom prst="rect">
            <a:avLst/>
          </a:prstGeom>
        </p:spPr>
      </p:pic>
      <p:pic>
        <p:nvPicPr>
          <p:cNvPr id="15" name="Picture 14" descr="A group of people sitting at desks in a classroom&#10;&#10;Description automatically generated">
            <a:extLst>
              <a:ext uri="{FF2B5EF4-FFF2-40B4-BE49-F238E27FC236}">
                <a16:creationId xmlns:a16="http://schemas.microsoft.com/office/drawing/2014/main" id="{700BF855-A52D-185D-376B-219603872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6" y="3429000"/>
            <a:ext cx="5154826" cy="30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10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18701</TotalTime>
  <Words>342</Words>
  <Application>Microsoft Office PowerPoint</Application>
  <PresentationFormat>Widescreen</PresentationFormat>
  <Paragraphs>63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System Font Regular</vt:lpstr>
      <vt:lpstr>Office Theme</vt:lpstr>
      <vt:lpstr>Kohanemisest välisüliõpilaste näitel  Marleen Lillemaa 12.09.2024 </vt:lpstr>
      <vt:lpstr>Kes me oleme?</vt:lpstr>
      <vt:lpstr>Strateegilised eesmärgid</vt:lpstr>
      <vt:lpstr>Erialad</vt:lpstr>
      <vt:lpstr>Välisüliõpilased täna</vt:lpstr>
      <vt:lpstr>…</vt:lpstr>
      <vt:lpstr>Sisseastujad aastate kaupa</vt:lpstr>
      <vt:lpstr>Kust? </vt:lpstr>
      <vt:lpstr>Väljakutsed</vt:lpstr>
      <vt:lpstr>Millest alustasime?</vt:lpstr>
      <vt:lpstr>Welcome week</vt:lpstr>
      <vt:lpstr>Projektid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Milline on Eesti kõrgharidussüsteem?</dc:title>
  <dc:creator>Microsoft Office User</dc:creator>
  <cp:lastModifiedBy>Eva Ladva</cp:lastModifiedBy>
  <cp:revision>56</cp:revision>
  <dcterms:created xsi:type="dcterms:W3CDTF">2021-09-29T11:22:12Z</dcterms:created>
  <dcterms:modified xsi:type="dcterms:W3CDTF">2024-09-09T13:29:15Z</dcterms:modified>
</cp:coreProperties>
</file>