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1" r:id="rId4"/>
    <p:sldMasterId id="2147483823" r:id="rId5"/>
    <p:sldMasterId id="2147483854" r:id="rId6"/>
  </p:sldMasterIdLst>
  <p:notesMasterIdLst>
    <p:notesMasterId r:id="rId24"/>
  </p:notesMasterIdLst>
  <p:handoutMasterIdLst>
    <p:handoutMasterId r:id="rId25"/>
  </p:handoutMasterIdLst>
  <p:sldIdLst>
    <p:sldId id="442" r:id="rId7"/>
    <p:sldId id="466" r:id="rId8"/>
    <p:sldId id="467" r:id="rId9"/>
    <p:sldId id="257" r:id="rId10"/>
    <p:sldId id="444" r:id="rId11"/>
    <p:sldId id="455" r:id="rId12"/>
    <p:sldId id="405" r:id="rId13"/>
    <p:sldId id="474" r:id="rId14"/>
    <p:sldId id="258" r:id="rId15"/>
    <p:sldId id="468" r:id="rId16"/>
    <p:sldId id="461" r:id="rId17"/>
    <p:sldId id="470" r:id="rId18"/>
    <p:sldId id="475" r:id="rId19"/>
    <p:sldId id="264" r:id="rId20"/>
    <p:sldId id="265" r:id="rId21"/>
    <p:sldId id="443" r:id="rId22"/>
    <p:sldId id="477" r:id="rId23"/>
  </p:sldIdLst>
  <p:sldSz cx="12192000" cy="6858000"/>
  <p:notesSz cx="6858000" cy="9144000"/>
  <p:embeddedFontLst>
    <p:embeddedFont>
      <p:font typeface="Aino" panose="020B0604020202020204" charset="0"/>
      <p:regular r:id="rId26"/>
      <p:bold r:id="rId27"/>
      <p:italic r:id="rId28"/>
      <p:boldItalic r:id="rId29"/>
    </p:embeddedFont>
    <p:embeddedFont>
      <p:font typeface="Aino Headline" panose="020B0303040504020204" charset="0"/>
      <p:regular r:id="rId30"/>
    </p:embeddedFont>
    <p:embeddedFont>
      <p:font typeface="Libre Baskerville" panose="02000000000000000000" pitchFamily="2" charset="0"/>
      <p:regular r:id="rId31"/>
      <p:bold r:id="rId32"/>
      <p:italic r:id="rId33"/>
    </p:embeddedFont>
    <p:embeddedFont>
      <p:font typeface="Playfair Display" panose="00000500000000000000" pitchFamily="2" charset="0"/>
      <p:regular r:id="rId34"/>
      <p:bold r:id="rId35"/>
      <p:italic r:id="rId36"/>
      <p:boldItalic r:id="rId37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FFBC2C-AB8F-E0FF-C2E4-4E6E8286588E}" name="Britta Saks" initials="BS" userId="S::Britta.Saks@integratsioon.ee::963cdadc-bc22-4165-a902-338b9eff5c7f" providerId="AD"/>
  <p188:author id="{597AEAA9-61A0-8E40-B758-E877B1DAAC77}" name="Stina Vürmer" initials="SV" userId="S::Stina.Vurmer@eas.ee::7053d8d4-bc36-4988-9505-86151c8320a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7AA1"/>
    <a:srgbClr val="F0F1F2"/>
    <a:srgbClr val="BAE6E8"/>
    <a:srgbClr val="FFFFFF"/>
    <a:srgbClr val="FFD7B7"/>
    <a:srgbClr val="FF4800"/>
    <a:srgbClr val="000087"/>
    <a:srgbClr val="0000B4"/>
    <a:srgbClr val="0000FF"/>
    <a:srgbClr val="D9E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2EF550-1C5B-4801-A901-5B610FE1F1C6}" v="476" dt="2024-09-10T08:05:44.9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72911"/>
  </p:normalViewPr>
  <p:slideViewPr>
    <p:cSldViewPr>
      <p:cViewPr varScale="1">
        <p:scale>
          <a:sx n="63" d="100"/>
          <a:sy n="63" d="100"/>
        </p:scale>
        <p:origin x="804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2"/>
          <a:sy n="1" d="2"/>
        </p:scale>
        <p:origin x="2708" y="-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microsoft.com/office/2018/10/relationships/authors" Target="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t-EE" baseline="0" dirty="0">
                <a:solidFill>
                  <a:schemeClr val="tx1"/>
                </a:solidFill>
              </a:rPr>
              <a:t>Kohanemisprogrammi moodulites osalemine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 by educational attainment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7F-3240-9EF1-CC99658A187D}"/>
              </c:ext>
            </c:extLst>
          </c:dPt>
          <c:dPt>
            <c:idx val="1"/>
            <c:bubble3D val="0"/>
            <c:spPr>
              <a:solidFill>
                <a:srgbClr val="FF48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7F-3240-9EF1-CC99658A187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A7F-3240-9EF1-CC99658A187D}"/>
              </c:ext>
            </c:extLst>
          </c:dPt>
          <c:dPt>
            <c:idx val="3"/>
            <c:bubble3D val="0"/>
            <c:spPr>
              <a:solidFill>
                <a:srgbClr val="0000B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A7F-3240-9EF1-CC99658A187D}"/>
              </c:ext>
            </c:extLst>
          </c:dPt>
          <c:dPt>
            <c:idx val="4"/>
            <c:bubble3D val="0"/>
            <c:spPr>
              <a:solidFill>
                <a:srgbClr val="2B7AA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F5A-4B97-98D7-DD2CC2CBBBE9}"/>
              </c:ext>
            </c:extLst>
          </c:dPt>
          <c:dPt>
            <c:idx val="5"/>
            <c:bubble3D val="0"/>
            <c:spPr>
              <a:solidFill>
                <a:srgbClr val="0000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F5A-4B97-98D7-DD2CC2CBBBE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CFD9709-F3D1-C044-8778-BA39ED789669}" type="PERCENTAGE">
                      <a:rPr lang="en-US" sz="1800"/>
                      <a:pPr/>
                      <a:t>[PERCENTAGE]</a:t>
                    </a:fld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A7F-3240-9EF1-CC99658A187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3707BA3-DE5C-9E40-AE8E-A785B40DADB3}" type="PERCENTAGE">
                      <a:rPr lang="en-US" sz="1800"/>
                      <a:pPr/>
                      <a:t>[PERCENTAGE]</a:t>
                    </a:fld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A7F-3240-9EF1-CC99658A187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43F9819-11CF-8D43-9080-7B56688C9BB1}" type="PERCENTAGE">
                      <a:rPr lang="en-US" sz="1800"/>
                      <a:pPr/>
                      <a:t>[PERCENTAGE]</a:t>
                    </a:fld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A7F-3240-9EF1-CC99658A1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baasmoodul</c:v>
                </c:pt>
                <c:pt idx="1">
                  <c:v>töö- ja ettevõtlusmoodul</c:v>
                </c:pt>
                <c:pt idx="2">
                  <c:v>keeleõpe</c:v>
                </c:pt>
                <c:pt idx="3">
                  <c:v>õppimismoodul</c:v>
                </c:pt>
                <c:pt idx="4">
                  <c:v>teadusmoodul</c:v>
                </c:pt>
                <c:pt idx="5">
                  <c:v>peremoodul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14.5</c:v>
                </c:pt>
                <c:pt idx="1">
                  <c:v>17.399999999999999</c:v>
                </c:pt>
                <c:pt idx="2">
                  <c:v>56.1</c:v>
                </c:pt>
                <c:pt idx="3">
                  <c:v>2.1</c:v>
                </c:pt>
                <c:pt idx="4">
                  <c:v>1.5</c:v>
                </c:pt>
                <c:pt idx="5">
                  <c:v>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93-DE42-A140-23E808263D5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>
                    <a:alpha val="94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alpha val="94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4478946783690702"/>
          <c:y val="0.90593340115536658"/>
          <c:w val="0.85521047426385677"/>
          <c:h val="9.4066598844633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dirty="0"/>
              <a:t>Kohanemisprogrammis osalenute arv kumulatiivselt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Leht1!$B$1</c:f>
              <c:strCache>
                <c:ptCount val="1"/>
                <c:pt idx="0">
                  <c:v>Ajutise kaitse saajad</c:v>
                </c:pt>
              </c:strCache>
            </c:strRef>
          </c:tx>
          <c:spPr>
            <a:ln w="28575" cap="rnd">
              <a:solidFill>
                <a:srgbClr val="FFD7B7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FFD7B7"/>
                </a:solidFill>
              </a:ln>
              <a:effectLst/>
            </c:spPr>
          </c:marker>
          <c:cat>
            <c:strRef>
              <c:f>Leht1!$A$2:$A$6</c:f>
              <c:strCache>
                <c:ptCount val="5"/>
                <c:pt idx="0">
                  <c:v>2015 - 2020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Leht1!$B$2:$B$6</c:f>
              <c:numCache>
                <c:formatCode>General</c:formatCode>
                <c:ptCount val="5"/>
                <c:pt idx="2">
                  <c:v>14345</c:v>
                </c:pt>
                <c:pt idx="3">
                  <c:v>33076</c:v>
                </c:pt>
                <c:pt idx="4">
                  <c:v>39052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13-49CA-8D0C-46490EBE1D62}"/>
            </c:ext>
          </c:extLst>
        </c:ser>
        <c:ser>
          <c:idx val="1"/>
          <c:order val="1"/>
          <c:tx>
            <c:strRef>
              <c:f>Leht1!$C$1</c:f>
              <c:strCache>
                <c:ptCount val="1"/>
                <c:pt idx="0">
                  <c:v>Rahvusvahelise kaitse saajad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Leht1!$A$2:$A$6</c:f>
              <c:strCache>
                <c:ptCount val="5"/>
                <c:pt idx="0">
                  <c:v>2015 - 2020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Leht1!$C$2:$C$6</c:f>
              <c:numCache>
                <c:formatCode>General</c:formatCode>
                <c:ptCount val="5"/>
                <c:pt idx="0">
                  <c:v>5</c:v>
                </c:pt>
                <c:pt idx="1">
                  <c:v>39</c:v>
                </c:pt>
                <c:pt idx="2">
                  <c:v>360</c:v>
                </c:pt>
                <c:pt idx="3">
                  <c:v>2891</c:v>
                </c:pt>
                <c:pt idx="4">
                  <c:v>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713-49CA-8D0C-46490EBE1D62}"/>
            </c:ext>
          </c:extLst>
        </c:ser>
        <c:ser>
          <c:idx val="2"/>
          <c:order val="2"/>
          <c:tx>
            <c:strRef>
              <c:f>Leht1!$D$1</c:f>
              <c:strCache>
                <c:ptCount val="1"/>
                <c:pt idx="0">
                  <c:v>Tavarände staatuses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Leht1!$A$2:$A$6</c:f>
              <c:strCache>
                <c:ptCount val="5"/>
                <c:pt idx="0">
                  <c:v>2015 - 2020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Leht1!$D$2:$D$6</c:f>
              <c:numCache>
                <c:formatCode>General</c:formatCode>
                <c:ptCount val="5"/>
                <c:pt idx="0">
                  <c:v>8423</c:v>
                </c:pt>
                <c:pt idx="1">
                  <c:v>11590</c:v>
                </c:pt>
                <c:pt idx="2">
                  <c:v>15259</c:v>
                </c:pt>
                <c:pt idx="3">
                  <c:v>17792</c:v>
                </c:pt>
                <c:pt idx="4">
                  <c:v>18629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713-49CA-8D0C-46490EBE1D62}"/>
            </c:ext>
          </c:extLst>
        </c:ser>
        <c:ser>
          <c:idx val="3"/>
          <c:order val="3"/>
          <c:tx>
            <c:strRef>
              <c:f>Leht1!$E$1</c:f>
              <c:strCache>
                <c:ptCount val="1"/>
                <c:pt idx="0">
                  <c:v>Kohanemisprogrammis osalenud kokku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87"/>
              </a:solidFill>
              <a:ln w="9525">
                <a:solidFill>
                  <a:srgbClr val="002060"/>
                </a:solidFill>
              </a:ln>
              <a:effectLst/>
            </c:spPr>
          </c:marker>
          <c:cat>
            <c:strRef>
              <c:f>Leht1!$A$2:$A$6</c:f>
              <c:strCache>
                <c:ptCount val="5"/>
                <c:pt idx="0">
                  <c:v>2015 - 2020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Leht1!$E$2:$E$6</c:f>
              <c:numCache>
                <c:formatCode>General</c:formatCode>
                <c:ptCount val="5"/>
                <c:pt idx="0">
                  <c:v>8428</c:v>
                </c:pt>
                <c:pt idx="1">
                  <c:v>11629</c:v>
                </c:pt>
                <c:pt idx="2">
                  <c:v>29964</c:v>
                </c:pt>
                <c:pt idx="3">
                  <c:v>53759</c:v>
                </c:pt>
                <c:pt idx="4">
                  <c:v>60583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713-49CA-8D0C-46490EBE1D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3897888"/>
        <c:axId val="733901848"/>
      </c:lineChart>
      <c:catAx>
        <c:axId val="73389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3901848"/>
        <c:crosses val="autoZero"/>
        <c:auto val="1"/>
        <c:lblAlgn val="ctr"/>
        <c:lblOffset val="100"/>
        <c:noMultiLvlLbl val="0"/>
      </c:catAx>
      <c:valAx>
        <c:axId val="733901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3897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2B2AB-1747-46D1-B660-1A0F4024FE47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9894254-40A3-441A-90B4-38BFABBC83C6}">
      <dgm:prSet phldrT="[Tekst]" custT="1"/>
      <dgm:spPr/>
      <dgm:t>
        <a:bodyPr/>
        <a:lstStyle/>
        <a:p>
          <a:r>
            <a:rPr lang="et-EE" sz="1400" b="1" dirty="0">
              <a:solidFill>
                <a:schemeClr val="tx2"/>
              </a:solidFill>
              <a:latin typeface="+mj-lt"/>
            </a:rPr>
            <a:t>Tööandjad</a:t>
          </a:r>
          <a:endParaRPr lang="en-US" sz="1400" b="1" dirty="0">
            <a:solidFill>
              <a:schemeClr val="tx2"/>
            </a:solidFill>
            <a:latin typeface="+mj-lt"/>
          </a:endParaRPr>
        </a:p>
      </dgm:t>
    </dgm:pt>
    <dgm:pt modelId="{1A16DC26-065A-41F9-AAB5-8F23520C4C20}" type="parTrans" cxnId="{C3561825-A0BC-4F74-87AB-AA5D343C0906}">
      <dgm:prSet/>
      <dgm:spPr/>
      <dgm:t>
        <a:bodyPr/>
        <a:lstStyle/>
        <a:p>
          <a:endParaRPr lang="en-US"/>
        </a:p>
      </dgm:t>
    </dgm:pt>
    <dgm:pt modelId="{82D04FDC-DFEC-48A5-A2E0-593729ADB75B}" type="sibTrans" cxnId="{C3561825-A0BC-4F74-87AB-AA5D343C0906}">
      <dgm:prSet/>
      <dgm:spPr/>
      <dgm:t>
        <a:bodyPr/>
        <a:lstStyle/>
        <a:p>
          <a:endParaRPr lang="en-US"/>
        </a:p>
      </dgm:t>
    </dgm:pt>
    <dgm:pt modelId="{34F8BE16-FE90-435C-90A9-D2DA18F72A6E}">
      <dgm:prSet phldrT="[Tekst]" custT="1"/>
      <dgm:spPr/>
      <dgm:t>
        <a:bodyPr/>
        <a:lstStyle/>
        <a:p>
          <a:r>
            <a:rPr lang="et-EE" sz="1400" dirty="0">
              <a:solidFill>
                <a:schemeClr val="tx2"/>
              </a:solidFill>
            </a:rPr>
            <a:t>Rahvusvahelised organisatsioonid</a:t>
          </a:r>
          <a:endParaRPr lang="en-US" sz="1400" dirty="0">
            <a:solidFill>
              <a:schemeClr val="tx2"/>
            </a:solidFill>
          </a:endParaRPr>
        </a:p>
      </dgm:t>
    </dgm:pt>
    <dgm:pt modelId="{182B48ED-5105-4666-B847-A292FDDDEB49}" type="parTrans" cxnId="{1824A8F0-77BD-4B2B-8B53-624523E06B3C}">
      <dgm:prSet/>
      <dgm:spPr/>
      <dgm:t>
        <a:bodyPr/>
        <a:lstStyle/>
        <a:p>
          <a:endParaRPr lang="en-US"/>
        </a:p>
      </dgm:t>
    </dgm:pt>
    <dgm:pt modelId="{D239BE5F-7715-4D00-AC3B-B9187F429170}" type="sibTrans" cxnId="{1824A8F0-77BD-4B2B-8B53-624523E06B3C}">
      <dgm:prSet/>
      <dgm:spPr/>
      <dgm:t>
        <a:bodyPr/>
        <a:lstStyle/>
        <a:p>
          <a:endParaRPr lang="en-US"/>
        </a:p>
      </dgm:t>
    </dgm:pt>
    <dgm:pt modelId="{C0CF0ECD-25EA-4CD8-B876-1F8E3560E7BF}">
      <dgm:prSet phldrT="[Tekst]" custT="1"/>
      <dgm:spPr/>
      <dgm:t>
        <a:bodyPr/>
        <a:lstStyle/>
        <a:p>
          <a:r>
            <a:rPr lang="et-EE" sz="1400" dirty="0">
              <a:solidFill>
                <a:schemeClr val="tx2"/>
              </a:solidFill>
            </a:rPr>
            <a:t>Riigiasutused</a:t>
          </a:r>
          <a:endParaRPr lang="en-US" sz="1400" dirty="0">
            <a:solidFill>
              <a:schemeClr val="tx2"/>
            </a:solidFill>
          </a:endParaRPr>
        </a:p>
      </dgm:t>
    </dgm:pt>
    <dgm:pt modelId="{32B875CE-8F74-4A0D-BF70-F073A34FC564}" type="parTrans" cxnId="{FE5919E2-D39A-4467-9AE5-6000D7CC60CC}">
      <dgm:prSet/>
      <dgm:spPr/>
      <dgm:t>
        <a:bodyPr/>
        <a:lstStyle/>
        <a:p>
          <a:endParaRPr lang="en-US"/>
        </a:p>
      </dgm:t>
    </dgm:pt>
    <dgm:pt modelId="{DFE192B9-83DC-4F30-AF6A-D085CFE70808}" type="sibTrans" cxnId="{FE5919E2-D39A-4467-9AE5-6000D7CC60CC}">
      <dgm:prSet/>
      <dgm:spPr/>
      <dgm:t>
        <a:bodyPr/>
        <a:lstStyle/>
        <a:p>
          <a:endParaRPr lang="en-US"/>
        </a:p>
      </dgm:t>
    </dgm:pt>
    <dgm:pt modelId="{EF824114-A251-421B-BBDD-68DC41A9C724}">
      <dgm:prSet phldrT="[Tekst]" custT="1"/>
      <dgm:spPr/>
      <dgm:t>
        <a:bodyPr/>
        <a:lstStyle/>
        <a:p>
          <a:r>
            <a:rPr lang="et-EE" sz="1400" dirty="0">
              <a:solidFill>
                <a:schemeClr val="tx2"/>
              </a:solidFill>
            </a:rPr>
            <a:t>Vabaühendused</a:t>
          </a:r>
          <a:endParaRPr lang="en-US" sz="1400" dirty="0">
            <a:solidFill>
              <a:schemeClr val="tx2"/>
            </a:solidFill>
          </a:endParaRPr>
        </a:p>
      </dgm:t>
    </dgm:pt>
    <dgm:pt modelId="{7A9E8D49-FA46-44BF-9333-85806DC553B7}" type="parTrans" cxnId="{B421D820-590E-46FA-862F-4ECBF1B19344}">
      <dgm:prSet/>
      <dgm:spPr/>
      <dgm:t>
        <a:bodyPr/>
        <a:lstStyle/>
        <a:p>
          <a:endParaRPr lang="en-US"/>
        </a:p>
      </dgm:t>
    </dgm:pt>
    <dgm:pt modelId="{AB045451-9872-4AB2-9574-4CCD06B35725}" type="sibTrans" cxnId="{B421D820-590E-46FA-862F-4ECBF1B19344}">
      <dgm:prSet/>
      <dgm:spPr/>
      <dgm:t>
        <a:bodyPr/>
        <a:lstStyle/>
        <a:p>
          <a:endParaRPr lang="en-US"/>
        </a:p>
      </dgm:t>
    </dgm:pt>
    <dgm:pt modelId="{3576C52C-124E-402B-9FD4-544D3A8F3A71}">
      <dgm:prSet phldrT="[Tekst]" custT="1"/>
      <dgm:spPr/>
      <dgm:t>
        <a:bodyPr/>
        <a:lstStyle/>
        <a:p>
          <a:r>
            <a:rPr lang="et-EE" sz="1400" dirty="0">
              <a:solidFill>
                <a:schemeClr val="tx2"/>
              </a:solidFill>
            </a:rPr>
            <a:t>Haridusasutused</a:t>
          </a:r>
          <a:endParaRPr lang="en-US" sz="1400" dirty="0">
            <a:solidFill>
              <a:schemeClr val="tx2"/>
            </a:solidFill>
          </a:endParaRPr>
        </a:p>
      </dgm:t>
    </dgm:pt>
    <dgm:pt modelId="{F9C917CB-E986-4B6E-AF42-96860AE49124}" type="parTrans" cxnId="{752C9CBB-FC34-4207-AB4A-E99C739BA60B}">
      <dgm:prSet/>
      <dgm:spPr/>
      <dgm:t>
        <a:bodyPr/>
        <a:lstStyle/>
        <a:p>
          <a:endParaRPr lang="en-US"/>
        </a:p>
      </dgm:t>
    </dgm:pt>
    <dgm:pt modelId="{845B2580-CA7A-405D-8098-5A661E9696B7}" type="sibTrans" cxnId="{752C9CBB-FC34-4207-AB4A-E99C739BA60B}">
      <dgm:prSet/>
      <dgm:spPr/>
      <dgm:t>
        <a:bodyPr/>
        <a:lstStyle/>
        <a:p>
          <a:endParaRPr lang="en-US"/>
        </a:p>
      </dgm:t>
    </dgm:pt>
    <dgm:pt modelId="{751CAD21-8C2F-443C-A34B-C3DADE8E3F1A}" type="pres">
      <dgm:prSet presAssocID="{E292B2AB-1747-46D1-B660-1A0F4024FE47}" presName="cycle" presStyleCnt="0">
        <dgm:presLayoutVars>
          <dgm:dir/>
          <dgm:resizeHandles val="exact"/>
        </dgm:presLayoutVars>
      </dgm:prSet>
      <dgm:spPr/>
    </dgm:pt>
    <dgm:pt modelId="{878237FF-2AEA-4A30-BE20-034F79702F67}" type="pres">
      <dgm:prSet presAssocID="{99894254-40A3-441A-90B4-38BFABBC83C6}" presName="node" presStyleLbl="node1" presStyleIdx="0" presStyleCnt="5">
        <dgm:presLayoutVars>
          <dgm:bulletEnabled val="1"/>
        </dgm:presLayoutVars>
      </dgm:prSet>
      <dgm:spPr/>
    </dgm:pt>
    <dgm:pt modelId="{46F582CE-099C-4291-AB62-1A6F6C0C7019}" type="pres">
      <dgm:prSet presAssocID="{99894254-40A3-441A-90B4-38BFABBC83C6}" presName="spNode" presStyleCnt="0"/>
      <dgm:spPr/>
    </dgm:pt>
    <dgm:pt modelId="{10B89A10-7137-4D07-9B86-FEAC1F305E18}" type="pres">
      <dgm:prSet presAssocID="{82D04FDC-DFEC-48A5-A2E0-593729ADB75B}" presName="sibTrans" presStyleLbl="sibTrans1D1" presStyleIdx="0" presStyleCnt="5"/>
      <dgm:spPr/>
    </dgm:pt>
    <dgm:pt modelId="{7B916B90-0ABA-4C47-9D53-4533C38FE6BF}" type="pres">
      <dgm:prSet presAssocID="{34F8BE16-FE90-435C-90A9-D2DA18F72A6E}" presName="node" presStyleLbl="node1" presStyleIdx="1" presStyleCnt="5" custScaleX="125416">
        <dgm:presLayoutVars>
          <dgm:bulletEnabled val="1"/>
        </dgm:presLayoutVars>
      </dgm:prSet>
      <dgm:spPr/>
    </dgm:pt>
    <dgm:pt modelId="{0C568460-3088-4BF1-A266-37BBFBBB1F92}" type="pres">
      <dgm:prSet presAssocID="{34F8BE16-FE90-435C-90A9-D2DA18F72A6E}" presName="spNode" presStyleCnt="0"/>
      <dgm:spPr/>
    </dgm:pt>
    <dgm:pt modelId="{B887AED6-FB9D-4076-B10D-62BCCC2A0AF6}" type="pres">
      <dgm:prSet presAssocID="{D239BE5F-7715-4D00-AC3B-B9187F429170}" presName="sibTrans" presStyleLbl="sibTrans1D1" presStyleIdx="1" presStyleCnt="5"/>
      <dgm:spPr/>
    </dgm:pt>
    <dgm:pt modelId="{B81AFA18-9E93-4744-AA6E-2E82B8F9CEBD}" type="pres">
      <dgm:prSet presAssocID="{C0CF0ECD-25EA-4CD8-B876-1F8E3560E7BF}" presName="node" presStyleLbl="node1" presStyleIdx="2" presStyleCnt="5" custScaleX="120491" custScaleY="95769" custRadScaleRad="99255" custRadScaleInc="-8351">
        <dgm:presLayoutVars>
          <dgm:bulletEnabled val="1"/>
        </dgm:presLayoutVars>
      </dgm:prSet>
      <dgm:spPr/>
    </dgm:pt>
    <dgm:pt modelId="{A1397E6B-B790-4430-ABE6-F625D791B387}" type="pres">
      <dgm:prSet presAssocID="{C0CF0ECD-25EA-4CD8-B876-1F8E3560E7BF}" presName="spNode" presStyleCnt="0"/>
      <dgm:spPr/>
    </dgm:pt>
    <dgm:pt modelId="{CC607154-DF8A-4943-802E-AE516030C2AA}" type="pres">
      <dgm:prSet presAssocID="{DFE192B9-83DC-4F30-AF6A-D085CFE70808}" presName="sibTrans" presStyleLbl="sibTrans1D1" presStyleIdx="2" presStyleCnt="5"/>
      <dgm:spPr/>
    </dgm:pt>
    <dgm:pt modelId="{7AA63D76-9625-4ECC-96A7-19229EF5059B}" type="pres">
      <dgm:prSet presAssocID="{EF824114-A251-421B-BBDD-68DC41A9C724}" presName="node" presStyleLbl="node1" presStyleIdx="3" presStyleCnt="5" custScaleX="118344" custRadScaleRad="104383" custRadScaleInc="55753">
        <dgm:presLayoutVars>
          <dgm:bulletEnabled val="1"/>
        </dgm:presLayoutVars>
      </dgm:prSet>
      <dgm:spPr/>
    </dgm:pt>
    <dgm:pt modelId="{BFF44717-CD26-48A6-B2FA-2066AC2EA145}" type="pres">
      <dgm:prSet presAssocID="{EF824114-A251-421B-BBDD-68DC41A9C724}" presName="spNode" presStyleCnt="0"/>
      <dgm:spPr/>
    </dgm:pt>
    <dgm:pt modelId="{AE4BD3F1-A7DC-47BF-8D84-1153400EA2CB}" type="pres">
      <dgm:prSet presAssocID="{AB045451-9872-4AB2-9574-4CCD06B35725}" presName="sibTrans" presStyleLbl="sibTrans1D1" presStyleIdx="3" presStyleCnt="5"/>
      <dgm:spPr/>
    </dgm:pt>
    <dgm:pt modelId="{A2058FA7-EE8B-43D5-8E3A-679970F1C926}" type="pres">
      <dgm:prSet presAssocID="{3576C52C-124E-402B-9FD4-544D3A8F3A71}" presName="node" presStyleLbl="node1" presStyleIdx="4" presStyleCnt="5" custScaleX="117680">
        <dgm:presLayoutVars>
          <dgm:bulletEnabled val="1"/>
        </dgm:presLayoutVars>
      </dgm:prSet>
      <dgm:spPr/>
    </dgm:pt>
    <dgm:pt modelId="{4BF5BC85-A134-47FC-9BAB-443C55080744}" type="pres">
      <dgm:prSet presAssocID="{3576C52C-124E-402B-9FD4-544D3A8F3A71}" presName="spNode" presStyleCnt="0"/>
      <dgm:spPr/>
    </dgm:pt>
    <dgm:pt modelId="{9A42AAAB-240D-4386-A09D-3220B0694958}" type="pres">
      <dgm:prSet presAssocID="{845B2580-CA7A-405D-8098-5A661E9696B7}" presName="sibTrans" presStyleLbl="sibTrans1D1" presStyleIdx="4" presStyleCnt="5"/>
      <dgm:spPr/>
    </dgm:pt>
  </dgm:ptLst>
  <dgm:cxnLst>
    <dgm:cxn modelId="{67C5DB13-E154-4DC2-BC5F-95435B145891}" type="presOf" srcId="{EF824114-A251-421B-BBDD-68DC41A9C724}" destId="{7AA63D76-9625-4ECC-96A7-19229EF5059B}" srcOrd="0" destOrd="0" presId="urn:microsoft.com/office/officeart/2005/8/layout/cycle6"/>
    <dgm:cxn modelId="{183F1720-0818-4CDC-A909-94C4E1213196}" type="presOf" srcId="{99894254-40A3-441A-90B4-38BFABBC83C6}" destId="{878237FF-2AEA-4A30-BE20-034F79702F67}" srcOrd="0" destOrd="0" presId="urn:microsoft.com/office/officeart/2005/8/layout/cycle6"/>
    <dgm:cxn modelId="{B421D820-590E-46FA-862F-4ECBF1B19344}" srcId="{E292B2AB-1747-46D1-B660-1A0F4024FE47}" destId="{EF824114-A251-421B-BBDD-68DC41A9C724}" srcOrd="3" destOrd="0" parTransId="{7A9E8D49-FA46-44BF-9333-85806DC553B7}" sibTransId="{AB045451-9872-4AB2-9574-4CCD06B35725}"/>
    <dgm:cxn modelId="{C3561825-A0BC-4F74-87AB-AA5D343C0906}" srcId="{E292B2AB-1747-46D1-B660-1A0F4024FE47}" destId="{99894254-40A3-441A-90B4-38BFABBC83C6}" srcOrd="0" destOrd="0" parTransId="{1A16DC26-065A-41F9-AAB5-8F23520C4C20}" sibTransId="{82D04FDC-DFEC-48A5-A2E0-593729ADB75B}"/>
    <dgm:cxn modelId="{F8125E60-0755-4A7A-A773-6DDFA2019620}" type="presOf" srcId="{34F8BE16-FE90-435C-90A9-D2DA18F72A6E}" destId="{7B916B90-0ABA-4C47-9D53-4533C38FE6BF}" srcOrd="0" destOrd="0" presId="urn:microsoft.com/office/officeart/2005/8/layout/cycle6"/>
    <dgm:cxn modelId="{7E71B245-B70E-48DE-961A-6BEF4F20779E}" type="presOf" srcId="{DFE192B9-83DC-4F30-AF6A-D085CFE70808}" destId="{CC607154-DF8A-4943-802E-AE516030C2AA}" srcOrd="0" destOrd="0" presId="urn:microsoft.com/office/officeart/2005/8/layout/cycle6"/>
    <dgm:cxn modelId="{BEB56B83-959D-46AA-A43D-A0D55AA96E89}" type="presOf" srcId="{AB045451-9872-4AB2-9574-4CCD06B35725}" destId="{AE4BD3F1-A7DC-47BF-8D84-1153400EA2CB}" srcOrd="0" destOrd="0" presId="urn:microsoft.com/office/officeart/2005/8/layout/cycle6"/>
    <dgm:cxn modelId="{0C11AF8A-9837-40EF-9DAF-866C0D73F054}" type="presOf" srcId="{82D04FDC-DFEC-48A5-A2E0-593729ADB75B}" destId="{10B89A10-7137-4D07-9B86-FEAC1F305E18}" srcOrd="0" destOrd="0" presId="urn:microsoft.com/office/officeart/2005/8/layout/cycle6"/>
    <dgm:cxn modelId="{AAFC0C8E-A9A2-446F-9946-C410BC8C7F36}" type="presOf" srcId="{3576C52C-124E-402B-9FD4-544D3A8F3A71}" destId="{A2058FA7-EE8B-43D5-8E3A-679970F1C926}" srcOrd="0" destOrd="0" presId="urn:microsoft.com/office/officeart/2005/8/layout/cycle6"/>
    <dgm:cxn modelId="{B8AF27AB-B797-4D44-9347-CDB3766C9426}" type="presOf" srcId="{D239BE5F-7715-4D00-AC3B-B9187F429170}" destId="{B887AED6-FB9D-4076-B10D-62BCCC2A0AF6}" srcOrd="0" destOrd="0" presId="urn:microsoft.com/office/officeart/2005/8/layout/cycle6"/>
    <dgm:cxn modelId="{752C9CBB-FC34-4207-AB4A-E99C739BA60B}" srcId="{E292B2AB-1747-46D1-B660-1A0F4024FE47}" destId="{3576C52C-124E-402B-9FD4-544D3A8F3A71}" srcOrd="4" destOrd="0" parTransId="{F9C917CB-E986-4B6E-AF42-96860AE49124}" sibTransId="{845B2580-CA7A-405D-8098-5A661E9696B7}"/>
    <dgm:cxn modelId="{16F19DBE-0ED8-46E6-BB94-820794B6DE65}" type="presOf" srcId="{C0CF0ECD-25EA-4CD8-B876-1F8E3560E7BF}" destId="{B81AFA18-9E93-4744-AA6E-2E82B8F9CEBD}" srcOrd="0" destOrd="0" presId="urn:microsoft.com/office/officeart/2005/8/layout/cycle6"/>
    <dgm:cxn modelId="{94FA32CF-F035-43FA-B029-F144831635AC}" type="presOf" srcId="{E292B2AB-1747-46D1-B660-1A0F4024FE47}" destId="{751CAD21-8C2F-443C-A34B-C3DADE8E3F1A}" srcOrd="0" destOrd="0" presId="urn:microsoft.com/office/officeart/2005/8/layout/cycle6"/>
    <dgm:cxn modelId="{A50E05DD-4DC0-4B3F-BC7F-E4939B1D2126}" type="presOf" srcId="{845B2580-CA7A-405D-8098-5A661E9696B7}" destId="{9A42AAAB-240D-4386-A09D-3220B0694958}" srcOrd="0" destOrd="0" presId="urn:microsoft.com/office/officeart/2005/8/layout/cycle6"/>
    <dgm:cxn modelId="{FE5919E2-D39A-4467-9AE5-6000D7CC60CC}" srcId="{E292B2AB-1747-46D1-B660-1A0F4024FE47}" destId="{C0CF0ECD-25EA-4CD8-B876-1F8E3560E7BF}" srcOrd="2" destOrd="0" parTransId="{32B875CE-8F74-4A0D-BF70-F073A34FC564}" sibTransId="{DFE192B9-83DC-4F30-AF6A-D085CFE70808}"/>
    <dgm:cxn modelId="{1824A8F0-77BD-4B2B-8B53-624523E06B3C}" srcId="{E292B2AB-1747-46D1-B660-1A0F4024FE47}" destId="{34F8BE16-FE90-435C-90A9-D2DA18F72A6E}" srcOrd="1" destOrd="0" parTransId="{182B48ED-5105-4666-B847-A292FDDDEB49}" sibTransId="{D239BE5F-7715-4D00-AC3B-B9187F429170}"/>
    <dgm:cxn modelId="{1B1AADDA-0B34-4BF1-AF2F-ED1556FCA0B4}" type="presParOf" srcId="{751CAD21-8C2F-443C-A34B-C3DADE8E3F1A}" destId="{878237FF-2AEA-4A30-BE20-034F79702F67}" srcOrd="0" destOrd="0" presId="urn:microsoft.com/office/officeart/2005/8/layout/cycle6"/>
    <dgm:cxn modelId="{97889E75-E87A-4874-BF07-4D3AEF8C3882}" type="presParOf" srcId="{751CAD21-8C2F-443C-A34B-C3DADE8E3F1A}" destId="{46F582CE-099C-4291-AB62-1A6F6C0C7019}" srcOrd="1" destOrd="0" presId="urn:microsoft.com/office/officeart/2005/8/layout/cycle6"/>
    <dgm:cxn modelId="{13F5FE30-1C0E-4547-83D7-7D0FC1705A27}" type="presParOf" srcId="{751CAD21-8C2F-443C-A34B-C3DADE8E3F1A}" destId="{10B89A10-7137-4D07-9B86-FEAC1F305E18}" srcOrd="2" destOrd="0" presId="urn:microsoft.com/office/officeart/2005/8/layout/cycle6"/>
    <dgm:cxn modelId="{71783799-21CC-439F-82A9-1774C86F9235}" type="presParOf" srcId="{751CAD21-8C2F-443C-A34B-C3DADE8E3F1A}" destId="{7B916B90-0ABA-4C47-9D53-4533C38FE6BF}" srcOrd="3" destOrd="0" presId="urn:microsoft.com/office/officeart/2005/8/layout/cycle6"/>
    <dgm:cxn modelId="{04925F33-9258-4E52-81D3-2ED352CEA0E9}" type="presParOf" srcId="{751CAD21-8C2F-443C-A34B-C3DADE8E3F1A}" destId="{0C568460-3088-4BF1-A266-37BBFBBB1F92}" srcOrd="4" destOrd="0" presId="urn:microsoft.com/office/officeart/2005/8/layout/cycle6"/>
    <dgm:cxn modelId="{31AB2086-F679-4064-9C25-6BD700EFA224}" type="presParOf" srcId="{751CAD21-8C2F-443C-A34B-C3DADE8E3F1A}" destId="{B887AED6-FB9D-4076-B10D-62BCCC2A0AF6}" srcOrd="5" destOrd="0" presId="urn:microsoft.com/office/officeart/2005/8/layout/cycle6"/>
    <dgm:cxn modelId="{70BD2417-9EA6-4D12-B9C9-F0C04DC854FE}" type="presParOf" srcId="{751CAD21-8C2F-443C-A34B-C3DADE8E3F1A}" destId="{B81AFA18-9E93-4744-AA6E-2E82B8F9CEBD}" srcOrd="6" destOrd="0" presId="urn:microsoft.com/office/officeart/2005/8/layout/cycle6"/>
    <dgm:cxn modelId="{35053103-580E-4E2C-9F9D-EB8132E30AF7}" type="presParOf" srcId="{751CAD21-8C2F-443C-A34B-C3DADE8E3F1A}" destId="{A1397E6B-B790-4430-ABE6-F625D791B387}" srcOrd="7" destOrd="0" presId="urn:microsoft.com/office/officeart/2005/8/layout/cycle6"/>
    <dgm:cxn modelId="{858D0229-466B-4010-8F2C-CFFFBB01A63F}" type="presParOf" srcId="{751CAD21-8C2F-443C-A34B-C3DADE8E3F1A}" destId="{CC607154-DF8A-4943-802E-AE516030C2AA}" srcOrd="8" destOrd="0" presId="urn:microsoft.com/office/officeart/2005/8/layout/cycle6"/>
    <dgm:cxn modelId="{CF451D69-091B-4057-8BAB-BEFA78054EB7}" type="presParOf" srcId="{751CAD21-8C2F-443C-A34B-C3DADE8E3F1A}" destId="{7AA63D76-9625-4ECC-96A7-19229EF5059B}" srcOrd="9" destOrd="0" presId="urn:microsoft.com/office/officeart/2005/8/layout/cycle6"/>
    <dgm:cxn modelId="{4A7E9A50-6A67-4EE3-B626-EAD5090780FD}" type="presParOf" srcId="{751CAD21-8C2F-443C-A34B-C3DADE8E3F1A}" destId="{BFF44717-CD26-48A6-B2FA-2066AC2EA145}" srcOrd="10" destOrd="0" presId="urn:microsoft.com/office/officeart/2005/8/layout/cycle6"/>
    <dgm:cxn modelId="{0E475CD5-BD75-4AE5-902B-A366517A5F9A}" type="presParOf" srcId="{751CAD21-8C2F-443C-A34B-C3DADE8E3F1A}" destId="{AE4BD3F1-A7DC-47BF-8D84-1153400EA2CB}" srcOrd="11" destOrd="0" presId="urn:microsoft.com/office/officeart/2005/8/layout/cycle6"/>
    <dgm:cxn modelId="{A39EE05F-D933-41A9-85CC-666F4FE69962}" type="presParOf" srcId="{751CAD21-8C2F-443C-A34B-C3DADE8E3F1A}" destId="{A2058FA7-EE8B-43D5-8E3A-679970F1C926}" srcOrd="12" destOrd="0" presId="urn:microsoft.com/office/officeart/2005/8/layout/cycle6"/>
    <dgm:cxn modelId="{99C31CA0-7002-459A-8C17-25A41FE8C571}" type="presParOf" srcId="{751CAD21-8C2F-443C-A34B-C3DADE8E3F1A}" destId="{4BF5BC85-A134-47FC-9BAB-443C55080744}" srcOrd="13" destOrd="0" presId="urn:microsoft.com/office/officeart/2005/8/layout/cycle6"/>
    <dgm:cxn modelId="{E9E5D75E-CC21-4800-989B-515B446DE4AB}" type="presParOf" srcId="{751CAD21-8C2F-443C-A34B-C3DADE8E3F1A}" destId="{9A42AAAB-240D-4386-A09D-3220B0694958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237FF-2AEA-4A30-BE20-034F79702F67}">
      <dsp:nvSpPr>
        <dsp:cNvPr id="0" name=""/>
        <dsp:cNvSpPr/>
      </dsp:nvSpPr>
      <dsp:spPr>
        <a:xfrm>
          <a:off x="2656111" y="2537"/>
          <a:ext cx="1471292" cy="9563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1" kern="1200" dirty="0">
              <a:solidFill>
                <a:schemeClr val="tx2"/>
              </a:solidFill>
              <a:latin typeface="+mj-lt"/>
            </a:rPr>
            <a:t>Tööandjad</a:t>
          </a:r>
          <a:endParaRPr lang="en-US" sz="1400" b="1" kern="1200" dirty="0">
            <a:solidFill>
              <a:schemeClr val="tx2"/>
            </a:solidFill>
            <a:latin typeface="+mj-lt"/>
          </a:endParaRPr>
        </a:p>
      </dsp:txBody>
      <dsp:txXfrm>
        <a:off x="2702796" y="49222"/>
        <a:ext cx="1377922" cy="862970"/>
      </dsp:txXfrm>
    </dsp:sp>
    <dsp:sp modelId="{10B89A10-7137-4D07-9B86-FEAC1F305E18}">
      <dsp:nvSpPr>
        <dsp:cNvPr id="0" name=""/>
        <dsp:cNvSpPr/>
      </dsp:nvSpPr>
      <dsp:spPr>
        <a:xfrm>
          <a:off x="1482121" y="480707"/>
          <a:ext cx="3819272" cy="3819272"/>
        </a:xfrm>
        <a:custGeom>
          <a:avLst/>
          <a:gdLst/>
          <a:ahLst/>
          <a:cxnLst/>
          <a:rect l="0" t="0" r="0" b="0"/>
          <a:pathLst>
            <a:path>
              <a:moveTo>
                <a:pt x="2655376" y="151631"/>
              </a:moveTo>
              <a:arcTo wR="1909636" hR="1909636" stAng="17579191" swAng="1960170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916B90-0ABA-4C47-9D53-4533C38FE6BF}">
      <dsp:nvSpPr>
        <dsp:cNvPr id="0" name=""/>
        <dsp:cNvSpPr/>
      </dsp:nvSpPr>
      <dsp:spPr>
        <a:xfrm>
          <a:off x="4285311" y="1322063"/>
          <a:ext cx="1845236" cy="9563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kern="1200" dirty="0">
              <a:solidFill>
                <a:schemeClr val="tx2"/>
              </a:solidFill>
            </a:rPr>
            <a:t>Rahvusvahelised organisatsioonid</a:t>
          </a:r>
          <a:endParaRPr lang="en-US" sz="1400" kern="1200" dirty="0">
            <a:solidFill>
              <a:schemeClr val="tx2"/>
            </a:solidFill>
          </a:endParaRPr>
        </a:p>
      </dsp:txBody>
      <dsp:txXfrm>
        <a:off x="4331996" y="1368748"/>
        <a:ext cx="1751866" cy="862970"/>
      </dsp:txXfrm>
    </dsp:sp>
    <dsp:sp modelId="{B887AED6-FB9D-4076-B10D-62BCCC2A0AF6}">
      <dsp:nvSpPr>
        <dsp:cNvPr id="0" name=""/>
        <dsp:cNvSpPr/>
      </dsp:nvSpPr>
      <dsp:spPr>
        <a:xfrm>
          <a:off x="1480867" y="456771"/>
          <a:ext cx="3819272" cy="3819272"/>
        </a:xfrm>
        <a:custGeom>
          <a:avLst/>
          <a:gdLst/>
          <a:ahLst/>
          <a:cxnLst/>
          <a:rect l="0" t="0" r="0" b="0"/>
          <a:pathLst>
            <a:path>
              <a:moveTo>
                <a:pt x="3817755" y="1833531"/>
              </a:moveTo>
              <a:arcTo wR="1909636" hR="1909636" stAng="21462959" swAng="2137521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AFA18-9E93-4744-AA6E-2E82B8F9CEBD}">
      <dsp:nvSpPr>
        <dsp:cNvPr id="0" name=""/>
        <dsp:cNvSpPr/>
      </dsp:nvSpPr>
      <dsp:spPr>
        <a:xfrm>
          <a:off x="3672411" y="3425921"/>
          <a:ext cx="1772775" cy="9158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kern="1200" dirty="0">
              <a:solidFill>
                <a:schemeClr val="tx2"/>
              </a:solidFill>
            </a:rPr>
            <a:t>Riigiasutused</a:t>
          </a:r>
          <a:endParaRPr lang="en-US" sz="1400" kern="1200" dirty="0">
            <a:solidFill>
              <a:schemeClr val="tx2"/>
            </a:solidFill>
          </a:endParaRPr>
        </a:p>
      </dsp:txBody>
      <dsp:txXfrm>
        <a:off x="3717120" y="3470630"/>
        <a:ext cx="1683357" cy="826459"/>
      </dsp:txXfrm>
    </dsp:sp>
    <dsp:sp modelId="{CC607154-DF8A-4943-802E-AE516030C2AA}">
      <dsp:nvSpPr>
        <dsp:cNvPr id="0" name=""/>
        <dsp:cNvSpPr/>
      </dsp:nvSpPr>
      <dsp:spPr>
        <a:xfrm>
          <a:off x="1320170" y="497587"/>
          <a:ext cx="3819272" cy="3819272"/>
        </a:xfrm>
        <a:custGeom>
          <a:avLst/>
          <a:gdLst/>
          <a:ahLst/>
          <a:cxnLst/>
          <a:rect l="0" t="0" r="0" b="0"/>
          <a:pathLst>
            <a:path>
              <a:moveTo>
                <a:pt x="2340656" y="3769994"/>
              </a:moveTo>
              <a:arcTo wR="1909636" hR="1909636" stAng="4617330" swAng="213579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A63D76-9625-4ECC-96A7-19229EF5059B}">
      <dsp:nvSpPr>
        <dsp:cNvPr id="0" name=""/>
        <dsp:cNvSpPr/>
      </dsp:nvSpPr>
      <dsp:spPr>
        <a:xfrm>
          <a:off x="1008118" y="3209894"/>
          <a:ext cx="1741186" cy="9563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kern="1200" dirty="0">
              <a:solidFill>
                <a:schemeClr val="tx2"/>
              </a:solidFill>
            </a:rPr>
            <a:t>Vabaühendused</a:t>
          </a:r>
          <a:endParaRPr lang="en-US" sz="1400" kern="1200" dirty="0">
            <a:solidFill>
              <a:schemeClr val="tx2"/>
            </a:solidFill>
          </a:endParaRPr>
        </a:p>
      </dsp:txBody>
      <dsp:txXfrm>
        <a:off x="1054803" y="3256579"/>
        <a:ext cx="1647816" cy="862970"/>
      </dsp:txXfrm>
    </dsp:sp>
    <dsp:sp modelId="{AE4BD3F1-A7DC-47BF-8D84-1153400EA2CB}">
      <dsp:nvSpPr>
        <dsp:cNvPr id="0" name=""/>
        <dsp:cNvSpPr/>
      </dsp:nvSpPr>
      <dsp:spPr>
        <a:xfrm>
          <a:off x="1463397" y="657853"/>
          <a:ext cx="3819272" cy="3819272"/>
        </a:xfrm>
        <a:custGeom>
          <a:avLst/>
          <a:gdLst/>
          <a:ahLst/>
          <a:cxnLst/>
          <a:rect l="0" t="0" r="0" b="0"/>
          <a:pathLst>
            <a:path>
              <a:moveTo>
                <a:pt x="108169" y="2543220"/>
              </a:moveTo>
              <a:arcTo wR="1909636" hR="1909636" stAng="9637379" swAng="1668200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58FA7-EE8B-43D5-8E3A-679970F1C926}">
      <dsp:nvSpPr>
        <dsp:cNvPr id="0" name=""/>
        <dsp:cNvSpPr/>
      </dsp:nvSpPr>
      <dsp:spPr>
        <a:xfrm>
          <a:off x="709877" y="1322063"/>
          <a:ext cx="1731417" cy="9563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kern="1200" dirty="0">
              <a:solidFill>
                <a:schemeClr val="tx2"/>
              </a:solidFill>
            </a:rPr>
            <a:t>Haridusasutused</a:t>
          </a:r>
          <a:endParaRPr lang="en-US" sz="1400" kern="1200" dirty="0">
            <a:solidFill>
              <a:schemeClr val="tx2"/>
            </a:solidFill>
          </a:endParaRPr>
        </a:p>
      </dsp:txBody>
      <dsp:txXfrm>
        <a:off x="756562" y="1368748"/>
        <a:ext cx="1638047" cy="862970"/>
      </dsp:txXfrm>
    </dsp:sp>
    <dsp:sp modelId="{9A42AAAB-240D-4386-A09D-3220B0694958}">
      <dsp:nvSpPr>
        <dsp:cNvPr id="0" name=""/>
        <dsp:cNvSpPr/>
      </dsp:nvSpPr>
      <dsp:spPr>
        <a:xfrm>
          <a:off x="1482121" y="480707"/>
          <a:ext cx="3819272" cy="3819272"/>
        </a:xfrm>
        <a:custGeom>
          <a:avLst/>
          <a:gdLst/>
          <a:ahLst/>
          <a:cxnLst/>
          <a:rect l="0" t="0" r="0" b="0"/>
          <a:pathLst>
            <a:path>
              <a:moveTo>
                <a:pt x="332915" y="832295"/>
              </a:moveTo>
              <a:arcTo wR="1909636" hR="1909636" stAng="12860639" swAng="1960170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4058ED-90FD-4C19-99B7-5EEA8BF1EA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DD20DF-504A-4C48-9E00-C988FE50D1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0EA96-EC8F-425E-9B73-23753615E5D9}" type="datetimeFigureOut">
              <a:rPr lang="et-EE" smtClean="0"/>
              <a:t>10.09.2024</a:t>
            </a:fld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F873D-3E9C-4DB6-AC2C-62E5D72E92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16438-3F20-473F-A311-664794C27D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5A128-61C1-4F1C-86B6-438007FA88F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2682250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94FFE-C3CB-4143-B67A-76E3C4AAC532}" type="datetimeFigureOut">
              <a:rPr lang="et-EE" smtClean="0"/>
              <a:t>10.09.2024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6F89B-57B6-4643-BF19-A6C4F29BC79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9040716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box.estonia.ee/pages/photos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box.estonia.ee/pages/photos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b="0" i="0" u="none" strike="noStrike" dirty="0">
                <a:solidFill>
                  <a:srgbClr val="0D0D0D"/>
                </a:solidFill>
                <a:effectLst/>
                <a:latin typeface="Söhne"/>
              </a:rPr>
              <a:t>F</a:t>
            </a:r>
            <a:r>
              <a:rPr lang="en-GB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ind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 more photos at </a:t>
            </a:r>
            <a:r>
              <a:rPr lang="et-EE">
                <a:hlinkClick r:id="rId3"/>
              </a:rPr>
              <a:t>Assets | Brand Estonia</a:t>
            </a:r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6F89B-57B6-4643-BF19-A6C4F29BC795}" type="slidenum">
              <a:rPr lang="et-EE" smtClean="0"/>
              <a:t>1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AF705926-20DF-7D7A-F947-0838DFAF07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11072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b="0" i="0" u="none" strike="noStrike" dirty="0">
                <a:solidFill>
                  <a:srgbClr val="0D0D0D"/>
                </a:solidFill>
                <a:effectLst/>
                <a:latin typeface="Söhne"/>
              </a:rPr>
              <a:t>F</a:t>
            </a:r>
            <a:r>
              <a:rPr lang="en-GB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ind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 more photos at </a:t>
            </a:r>
            <a:r>
              <a:rPr lang="et-EE">
                <a:hlinkClick r:id="rId3"/>
              </a:rPr>
              <a:t>Assets | Brand Estonia</a:t>
            </a:r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76F89B-57B6-4643-BF19-A6C4F29BC795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072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89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6F89B-57B6-4643-BF19-A6C4F29BC795}" type="slidenum">
              <a:rPr lang="et-EE" smtClean="0"/>
              <a:t>7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4268FB5C-6BFD-FB28-61A0-F691A4DEFA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81962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00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04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background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EA25D9-65BC-A710-9936-E74E38F5CF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t-EE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D61C2B-0ABB-221F-F065-019C55479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Tx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4E55B4C9-ACBC-3750-C593-B32182CAC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8020842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458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⬜️ background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EA25D9-65BC-A710-9936-E74E38F5CF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t-EE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D61C2B-0ABB-221F-F065-019C55479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4E55B4C9-ACBC-3750-C593-B32182CAC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62243867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⬜️ background photo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EA25D9-65BC-A710-9936-E74E38F5CF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t-EE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D61C2B-0ABB-221F-F065-019C55479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System Font Regular"/>
              <a:buChar char="+"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4E55B4C9-ACBC-3750-C593-B32182CAC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87D5F-FF07-5C05-31B8-980A2A6C8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23292682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⬜️↓ text ↓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E920C18E-95D9-B568-8921-10BB8E5A64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4">
            <a:extLst>
              <a:ext uri="{FF2B5EF4-FFF2-40B4-BE49-F238E27FC236}">
                <a16:creationId xmlns:a16="http://schemas.microsoft.com/office/drawing/2014/main" id="{D7A78BF6-98C8-90BB-AA4C-7F7AEAF07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3446C9-591D-A916-FA0F-F23C50FDF1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58259965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⬜️↑ text ↑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AF8BBF1-95B2-0243-2271-7E2AF2A8C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4">
            <a:extLst>
              <a:ext uri="{FF2B5EF4-FFF2-40B4-BE49-F238E27FC236}">
                <a16:creationId xmlns:a16="http://schemas.microsoft.com/office/drawing/2014/main" id="{C7F64287-73AB-11C8-9BC6-87950E78D7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08E36E-3B99-CAA5-12B5-08635A802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214107081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⬜️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258E906-9FFA-E9F6-A4F6-E6AB21A68E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429000"/>
            <a:ext cx="5277368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System Font Regular"/>
              <a:buChar char="+"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AE6A0DA1-5FE5-3F27-9876-273D739809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9437" y="3429000"/>
            <a:ext cx="5277368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System Font Regular"/>
              <a:buChar char="+"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B9E16436-4472-ABBD-01AD-308A994BE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15B023-2911-7237-95E2-7BC89C8600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81706623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⬜️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258E906-9FFA-E9F6-A4F6-E6AB21A68E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B9E16436-4472-ABBD-01AD-308A994BE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441307C-4F05-AD7D-AB2A-639468192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8758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3CBD90CE-70CD-6FB3-EFB9-61D5B7AB2D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86828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7EDCE19-6E63-48D5-9B82-65DDFBBC6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2793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56217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⬜️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B02FC3-DA5A-4578-B011-B08687D578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9436" y="0"/>
            <a:ext cx="5802564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ino" panose="02000603040504020204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t-EE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69C6F01-A1AF-4E52-9C08-6D9F87CFFE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4" y="1988841"/>
            <a:ext cx="5277368" cy="4869160"/>
          </a:xfrm>
          <a:prstGeom prst="rect">
            <a:avLst/>
          </a:prstGeom>
        </p:spPr>
        <p:txBody>
          <a:bodyPr lIns="0" tIns="0" rIns="0" bIns="720000" anchor="b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System Font Regular"/>
              <a:buChar char="+"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" name="Title Placeholder 14">
            <a:extLst>
              <a:ext uri="{FF2B5EF4-FFF2-40B4-BE49-F238E27FC236}">
                <a16:creationId xmlns:a16="http://schemas.microsoft.com/office/drawing/2014/main" id="{D3122CC1-C040-02F8-2F65-1A3A0F5C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5267023" cy="13849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69794349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⬜️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B02FC3-DA5A-4578-B011-B08687D578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5802564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ino" panose="02000603040504020204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t-EE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69C6F01-A1AF-4E52-9C08-6D9F87CFFE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9436" y="1988841"/>
            <a:ext cx="5277368" cy="4869160"/>
          </a:xfrm>
          <a:prstGeom prst="rect">
            <a:avLst/>
          </a:prstGeom>
        </p:spPr>
        <p:txBody>
          <a:bodyPr lIns="0" tIns="0" rIns="0" bIns="720000" anchor="b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System Font Regular"/>
              <a:buChar char="+"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" name="Title Placeholder 14">
            <a:extLst>
              <a:ext uri="{FF2B5EF4-FFF2-40B4-BE49-F238E27FC236}">
                <a16:creationId xmlns:a16="http://schemas.microsoft.com/office/drawing/2014/main" id="{D3122CC1-C040-02F8-2F65-1A3A0F5C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9780" y="554994"/>
            <a:ext cx="5267023" cy="13849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531133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⬜️ large bullet list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549276"/>
            <a:ext cx="11090275" cy="5543550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ino Headline" panose="020B0303040504020204" pitchFamily="34" charset="0"/>
              <a:buChar char="+"/>
              <a:defRPr sz="5000">
                <a:solidFill>
                  <a:schemeClr val="tx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 large bullet list or quote</a:t>
            </a:r>
            <a:endParaRPr lang="en-US" dirty="0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3CA7E1DC-9FDB-F2E7-022D-534E18BEE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5445223"/>
            <a:ext cx="11090274" cy="1412777"/>
          </a:xfrm>
          <a:prstGeom prst="rect">
            <a:avLst/>
          </a:prstGeom>
        </p:spPr>
        <p:txBody>
          <a:bodyPr lIns="0" tIns="0" rIns="0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46210477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background photo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EA25D9-65BC-A710-9936-E74E38F5CF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t-EE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D61C2B-0ABB-221F-F065-019C55479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4E55B4C9-ACBC-3750-C593-B32182CAC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9244D-74CC-2D9E-F260-D4AEF14BE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66573934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⬜️ ✏️ table or dra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6C21BE2C-3521-B6A2-33E7-AABC48EE2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7" y="554994"/>
            <a:ext cx="11085625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2486246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481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background photo +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EA25D9-65BC-A710-9936-E74E38F5CF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t-EE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D61C2B-0ABB-221F-F065-019C55479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Tx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4E55B4C9-ACBC-3750-C593-B32182CAC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4321952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background photo +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EA25D9-65BC-A710-9936-E74E38F5CF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t-EE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D61C2B-0ABB-221F-F065-019C55479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4E55B4C9-ACBC-3750-C593-B32182CAC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9244D-74CC-2D9E-F260-D4AEF14BE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785780335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↑ text ↑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C29E039E-94B2-9AD9-D591-31FDB4F883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2DD7BAF6-4688-C597-DE37-0233B8D83F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FF422FD-AC50-27C2-86E7-A35330BB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19129549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↓ text ↓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63318D6B-6F82-AD32-8F1C-69C9C5F464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4CA88A36-10F2-567F-7408-FB8391DD6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048F3B3-5963-8EDF-D834-F022829B0F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104013646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two colum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258E906-9FFA-E9F6-A4F6-E6AB21A68E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429000"/>
            <a:ext cx="5277368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AE6A0DA1-5FE5-3F27-9876-273D739809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9437" y="3429000"/>
            <a:ext cx="5277368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B9E16436-4472-ABBD-01AD-308A994BE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F8BD5-890A-2059-8EFA-CEBF624781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62208111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fac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258E906-9FFA-E9F6-A4F6-E6AB21A68E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B9E16436-4472-ABBD-01AD-308A994BE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441307C-4F05-AD7D-AB2A-639468192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8758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3CBD90CE-70CD-6FB3-EFB9-61D5B7AB2D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86828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7EDCE19-6E63-48D5-9B82-65DDFBBC6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2793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1022203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photo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B02FC3-DA5A-4578-B011-B08687D578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9436" y="0"/>
            <a:ext cx="5802564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anchor="ctr" anchorCtr="0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ino" panose="02000603040504020204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t-EE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69C6F01-A1AF-4E52-9C08-6D9F87CFFE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4" y="1988841"/>
            <a:ext cx="5277368" cy="4869160"/>
          </a:xfrm>
          <a:prstGeom prst="rect">
            <a:avLst/>
          </a:prstGeom>
        </p:spPr>
        <p:txBody>
          <a:bodyPr lIns="0" tIns="0" rIns="0" bIns="720000" anchor="b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" name="Title Placeholder 14">
            <a:extLst>
              <a:ext uri="{FF2B5EF4-FFF2-40B4-BE49-F238E27FC236}">
                <a16:creationId xmlns:a16="http://schemas.microsoft.com/office/drawing/2014/main" id="{D3122CC1-C040-02F8-2F65-1A3A0F5C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5267023" cy="13849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17777107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photo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B02FC3-DA5A-4578-B011-B08687D578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5802564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anchor="ctr" anchorCtr="0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ino" panose="02000603040504020204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t-EE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69C6F01-A1AF-4E52-9C08-6D9F87CFFE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9436" y="1988841"/>
            <a:ext cx="5277368" cy="4869160"/>
          </a:xfrm>
          <a:prstGeom prst="rect">
            <a:avLst/>
          </a:prstGeom>
        </p:spPr>
        <p:txBody>
          <a:bodyPr lIns="0" tIns="0" rIns="0" bIns="720000" anchor="b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" name="Title Placeholder 14">
            <a:extLst>
              <a:ext uri="{FF2B5EF4-FFF2-40B4-BE49-F238E27FC236}">
                <a16:creationId xmlns:a16="http://schemas.microsoft.com/office/drawing/2014/main" id="{D3122CC1-C040-02F8-2F65-1A3A0F5C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9780" y="554994"/>
            <a:ext cx="5267023" cy="13849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52972789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↑ text ↑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C29E039E-94B2-9AD9-D591-31FDB4F883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2DD7BAF6-4688-C597-DE37-0233B8D83F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FF422FD-AC50-27C2-86E7-A35330BB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949417209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🟦 large bullet list or 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549276"/>
            <a:ext cx="11090275" cy="5543550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 large bullet list or quote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3CA7E1DC-9FDB-F2E7-022D-534E18BEE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5445223"/>
            <a:ext cx="11090274" cy="1412777"/>
          </a:xfrm>
          <a:prstGeom prst="rect">
            <a:avLst/>
          </a:prstGeom>
        </p:spPr>
        <p:txBody>
          <a:bodyPr lIns="0" tIns="0" rIns="0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8592463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✏️  table or draw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4">
            <a:extLst>
              <a:ext uri="{FF2B5EF4-FFF2-40B4-BE49-F238E27FC236}">
                <a16:creationId xmlns:a16="http://schemas.microsoft.com/office/drawing/2014/main" id="{C7C5CF7B-5697-C8A0-4F69-7DA982B79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0992584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↓ text ↓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63318D6B-6F82-AD32-8F1C-69C9C5F464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4CA88A36-10F2-567F-7408-FB8391DD6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048F3B3-5963-8EDF-D834-F022829B0F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599839561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258E906-9FFA-E9F6-A4F6-E6AB21A68E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429000"/>
            <a:ext cx="5277368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AE6A0DA1-5FE5-3F27-9876-273D739809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9437" y="3429000"/>
            <a:ext cx="5277368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B9E16436-4472-ABBD-01AD-308A994BE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F8BD5-890A-2059-8EFA-CEBF624781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92982091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258E906-9FFA-E9F6-A4F6-E6AB21A68E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B9E16436-4472-ABBD-01AD-308A994BE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441307C-4F05-AD7D-AB2A-639468192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8758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3CBD90CE-70CD-6FB3-EFB9-61D5B7AB2D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86828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7EDCE19-6E63-48D5-9B82-65DDFBBC6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2793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062669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B02FC3-DA5A-4578-B011-B08687D578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9436" y="0"/>
            <a:ext cx="5802564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anchor="ctr" anchorCtr="0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ino" panose="02000603040504020204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t-EE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69C6F01-A1AF-4E52-9C08-6D9F87CFFE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4" y="1988841"/>
            <a:ext cx="5277368" cy="4869160"/>
          </a:xfrm>
          <a:prstGeom prst="rect">
            <a:avLst/>
          </a:prstGeom>
        </p:spPr>
        <p:txBody>
          <a:bodyPr lIns="0" tIns="0" rIns="0" bIns="720000" anchor="b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" name="Title Placeholder 14">
            <a:extLst>
              <a:ext uri="{FF2B5EF4-FFF2-40B4-BE49-F238E27FC236}">
                <a16:creationId xmlns:a16="http://schemas.microsoft.com/office/drawing/2014/main" id="{D3122CC1-C040-02F8-2F65-1A3A0F5C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5267023" cy="13849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4740130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B02FC3-DA5A-4578-B011-B08687D578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5802564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anchor="ctr" anchorCtr="0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ino" panose="02000603040504020204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t-EE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69C6F01-A1AF-4E52-9C08-6D9F87CFFE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9436" y="1988841"/>
            <a:ext cx="5277368" cy="4869160"/>
          </a:xfrm>
          <a:prstGeom prst="rect">
            <a:avLst/>
          </a:prstGeom>
        </p:spPr>
        <p:txBody>
          <a:bodyPr lIns="0" tIns="0" rIns="0" bIns="720000" anchor="b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" name="Title Placeholder 14">
            <a:extLst>
              <a:ext uri="{FF2B5EF4-FFF2-40B4-BE49-F238E27FC236}">
                <a16:creationId xmlns:a16="http://schemas.microsoft.com/office/drawing/2014/main" id="{D3122CC1-C040-02F8-2F65-1A3A0F5C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9780" y="554994"/>
            <a:ext cx="5267023" cy="13849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1319218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✏️  table or dra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4">
            <a:extLst>
              <a:ext uri="{FF2B5EF4-FFF2-40B4-BE49-F238E27FC236}">
                <a16:creationId xmlns:a16="http://schemas.microsoft.com/office/drawing/2014/main" id="{C7C5CF7B-5697-C8A0-4F69-7DA982B79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9814162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37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43" r:id="rId2"/>
    <p:sldLayoutId id="2147483813" r:id="rId3"/>
    <p:sldLayoutId id="2147483812" r:id="rId4"/>
    <p:sldLayoutId id="2147483814" r:id="rId5"/>
    <p:sldLayoutId id="2147483844" r:id="rId6"/>
    <p:sldLayoutId id="2147483816" r:id="rId7"/>
    <p:sldLayoutId id="2147483842" r:id="rId8"/>
    <p:sldLayoutId id="2147483810" r:id="rId9"/>
    <p:sldLayoutId id="2147483853" r:id="rId10"/>
  </p:sldLayoutIdLst>
  <p:transition spd="slow">
    <p:push dir="u"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Aino Headline" panose="020B030304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346" userDrawn="1">
          <p15:clr>
            <a:srgbClr val="F26B43"/>
          </p15:clr>
        </p15:guide>
        <p15:guide id="5" orient="horz" pos="3838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67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51" r:id="rId2"/>
    <p:sldLayoutId id="2147483824" r:id="rId3"/>
    <p:sldLayoutId id="2147483825" r:id="rId4"/>
    <p:sldLayoutId id="2147483838" r:id="rId5"/>
    <p:sldLayoutId id="2147483848" r:id="rId6"/>
    <p:sldLayoutId id="2147483849" r:id="rId7"/>
    <p:sldLayoutId id="2147483850" r:id="rId8"/>
    <p:sldLayoutId id="2147483840" r:id="rId9"/>
    <p:sldLayoutId id="2147483830" r:id="rId10"/>
    <p:sldLayoutId id="2147483852" r:id="rId11"/>
  </p:sldLayoutIdLst>
  <p:transition spd="slow">
    <p:push dir="u"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Aino Headline" panose="020B030304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346" userDrawn="1">
          <p15:clr>
            <a:srgbClr val="F26B43"/>
          </p15:clr>
        </p15:guide>
        <p15:guide id="5" orient="horz" pos="3838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48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Aino Headline" panose="020B030304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>
          <p15:clr>
            <a:srgbClr val="F26B43"/>
          </p15:clr>
        </p15:guide>
        <p15:guide id="3" pos="7333">
          <p15:clr>
            <a:srgbClr val="F26B43"/>
          </p15:clr>
        </p15:guide>
        <p15:guide id="4" orient="horz" pos="346">
          <p15:clr>
            <a:srgbClr val="F26B43"/>
          </p15:clr>
        </p15:guide>
        <p15:guide id="5" orient="horz" pos="3838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.png"/><Relationship Id="rId21" Type="http://schemas.openxmlformats.org/officeDocument/2006/relationships/image" Target="../media/image19.svg"/><Relationship Id="rId42" Type="http://schemas.openxmlformats.org/officeDocument/2006/relationships/image" Target="../media/image40.png"/><Relationship Id="rId47" Type="http://schemas.openxmlformats.org/officeDocument/2006/relationships/image" Target="../media/image45.svg"/><Relationship Id="rId63" Type="http://schemas.openxmlformats.org/officeDocument/2006/relationships/image" Target="../media/image61.svg"/><Relationship Id="rId68" Type="http://schemas.openxmlformats.org/officeDocument/2006/relationships/image" Target="../media/image66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sv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svg"/><Relationship Id="rId40" Type="http://schemas.openxmlformats.org/officeDocument/2006/relationships/image" Target="../media/image38.png"/><Relationship Id="rId45" Type="http://schemas.openxmlformats.org/officeDocument/2006/relationships/image" Target="../media/image43.svg"/><Relationship Id="rId53" Type="http://schemas.openxmlformats.org/officeDocument/2006/relationships/image" Target="../media/image51.svg"/><Relationship Id="rId58" Type="http://schemas.openxmlformats.org/officeDocument/2006/relationships/image" Target="../media/image56.png"/><Relationship Id="rId66" Type="http://schemas.openxmlformats.org/officeDocument/2006/relationships/image" Target="../media/image64.jpeg"/><Relationship Id="rId5" Type="http://schemas.openxmlformats.org/officeDocument/2006/relationships/image" Target="../media/image3.svg"/><Relationship Id="rId61" Type="http://schemas.openxmlformats.org/officeDocument/2006/relationships/image" Target="../media/image59.svg"/><Relationship Id="rId19" Type="http://schemas.openxmlformats.org/officeDocument/2006/relationships/image" Target="../media/image1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svg"/><Relationship Id="rId30" Type="http://schemas.openxmlformats.org/officeDocument/2006/relationships/image" Target="../media/image28.png"/><Relationship Id="rId35" Type="http://schemas.openxmlformats.org/officeDocument/2006/relationships/image" Target="../media/image33.svg"/><Relationship Id="rId43" Type="http://schemas.openxmlformats.org/officeDocument/2006/relationships/image" Target="../media/image41.svg"/><Relationship Id="rId48" Type="http://schemas.openxmlformats.org/officeDocument/2006/relationships/image" Target="../media/image46.png"/><Relationship Id="rId56" Type="http://schemas.openxmlformats.org/officeDocument/2006/relationships/image" Target="../media/image54.png"/><Relationship Id="rId64" Type="http://schemas.openxmlformats.org/officeDocument/2006/relationships/image" Target="../media/image62.png"/><Relationship Id="rId69" Type="http://schemas.openxmlformats.org/officeDocument/2006/relationships/image" Target="../media/image67.png"/><Relationship Id="rId8" Type="http://schemas.openxmlformats.org/officeDocument/2006/relationships/image" Target="../media/image6.png"/><Relationship Id="rId51" Type="http://schemas.openxmlformats.org/officeDocument/2006/relationships/image" Target="../media/image49.svg"/><Relationship Id="rId3" Type="http://schemas.openxmlformats.org/officeDocument/2006/relationships/image" Target="../media/image1.jp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33" Type="http://schemas.openxmlformats.org/officeDocument/2006/relationships/image" Target="../media/image31.sv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59" Type="http://schemas.openxmlformats.org/officeDocument/2006/relationships/image" Target="../media/image57.svg"/><Relationship Id="rId67" Type="http://schemas.openxmlformats.org/officeDocument/2006/relationships/image" Target="../media/image65.jpeg"/><Relationship Id="rId20" Type="http://schemas.openxmlformats.org/officeDocument/2006/relationships/image" Target="../media/image18.png"/><Relationship Id="rId41" Type="http://schemas.openxmlformats.org/officeDocument/2006/relationships/image" Target="../media/image39.svg"/><Relationship Id="rId54" Type="http://schemas.openxmlformats.org/officeDocument/2006/relationships/image" Target="../media/image52.png"/><Relationship Id="rId6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svg"/><Relationship Id="rId57" Type="http://schemas.openxmlformats.org/officeDocument/2006/relationships/image" Target="../media/image55.svg"/><Relationship Id="rId10" Type="http://schemas.openxmlformats.org/officeDocument/2006/relationships/image" Target="../media/image8.png"/><Relationship Id="rId31" Type="http://schemas.openxmlformats.org/officeDocument/2006/relationships/image" Target="../media/image29.sv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60" Type="http://schemas.openxmlformats.org/officeDocument/2006/relationships/image" Target="../media/image58.png"/><Relationship Id="rId65" Type="http://schemas.openxmlformats.org/officeDocument/2006/relationships/image" Target="../media/image63.sv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9" Type="http://schemas.openxmlformats.org/officeDocument/2006/relationships/image" Target="../media/image37.svg"/><Relationship Id="rId34" Type="http://schemas.openxmlformats.org/officeDocument/2006/relationships/image" Target="../media/image32.png"/><Relationship Id="rId50" Type="http://schemas.openxmlformats.org/officeDocument/2006/relationships/image" Target="../media/image48.png"/><Relationship Id="rId55" Type="http://schemas.openxmlformats.org/officeDocument/2006/relationships/image" Target="../media/image5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eesti.ee/syndmusteenused/et/eestis-kohanemine" TargetMode="External"/><Relationship Id="rId5" Type="http://schemas.openxmlformats.org/officeDocument/2006/relationships/image" Target="../media/image87.png"/><Relationship Id="rId4" Type="http://schemas.openxmlformats.org/officeDocument/2006/relationships/hyperlink" Target="https://integratsioon.ee/kohanemine-materjali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7.png"/><Relationship Id="rId5" Type="http://schemas.openxmlformats.org/officeDocument/2006/relationships/image" Target="../media/image65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.png"/><Relationship Id="rId21" Type="http://schemas.openxmlformats.org/officeDocument/2006/relationships/image" Target="../media/image19.sv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svg"/><Relationship Id="rId50" Type="http://schemas.openxmlformats.org/officeDocument/2006/relationships/image" Target="../media/image48.png"/><Relationship Id="rId55" Type="http://schemas.openxmlformats.org/officeDocument/2006/relationships/image" Target="../media/image53.svg"/><Relationship Id="rId63" Type="http://schemas.openxmlformats.org/officeDocument/2006/relationships/image" Target="../media/image61.svg"/><Relationship Id="rId68" Type="http://schemas.openxmlformats.org/officeDocument/2006/relationships/image" Target="../media/image66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.png"/><Relationship Id="rId29" Type="http://schemas.openxmlformats.org/officeDocument/2006/relationships/image" Target="../media/image27.sv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svg"/><Relationship Id="rId40" Type="http://schemas.openxmlformats.org/officeDocument/2006/relationships/image" Target="../media/image38.png"/><Relationship Id="rId45" Type="http://schemas.openxmlformats.org/officeDocument/2006/relationships/image" Target="../media/image43.svg"/><Relationship Id="rId53" Type="http://schemas.openxmlformats.org/officeDocument/2006/relationships/image" Target="../media/image51.svg"/><Relationship Id="rId58" Type="http://schemas.openxmlformats.org/officeDocument/2006/relationships/image" Target="../media/image56.png"/><Relationship Id="rId66" Type="http://schemas.openxmlformats.org/officeDocument/2006/relationships/image" Target="../media/image67.png"/><Relationship Id="rId5" Type="http://schemas.openxmlformats.org/officeDocument/2006/relationships/image" Target="../media/image3.svg"/><Relationship Id="rId61" Type="http://schemas.openxmlformats.org/officeDocument/2006/relationships/image" Target="../media/image59.svg"/><Relationship Id="rId19" Type="http://schemas.openxmlformats.org/officeDocument/2006/relationships/image" Target="../media/image1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svg"/><Relationship Id="rId30" Type="http://schemas.openxmlformats.org/officeDocument/2006/relationships/image" Target="../media/image28.png"/><Relationship Id="rId35" Type="http://schemas.openxmlformats.org/officeDocument/2006/relationships/image" Target="../media/image33.svg"/><Relationship Id="rId43" Type="http://schemas.openxmlformats.org/officeDocument/2006/relationships/image" Target="../media/image41.svg"/><Relationship Id="rId48" Type="http://schemas.openxmlformats.org/officeDocument/2006/relationships/image" Target="../media/image46.png"/><Relationship Id="rId56" Type="http://schemas.openxmlformats.org/officeDocument/2006/relationships/image" Target="../media/image54.png"/><Relationship Id="rId64" Type="http://schemas.openxmlformats.org/officeDocument/2006/relationships/image" Target="../media/image62.png"/><Relationship Id="rId8" Type="http://schemas.openxmlformats.org/officeDocument/2006/relationships/image" Target="../media/image6.png"/><Relationship Id="rId51" Type="http://schemas.openxmlformats.org/officeDocument/2006/relationships/image" Target="../media/image49.svg"/><Relationship Id="rId3" Type="http://schemas.openxmlformats.org/officeDocument/2006/relationships/image" Target="../media/image92.jp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33" Type="http://schemas.openxmlformats.org/officeDocument/2006/relationships/image" Target="../media/image31.sv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59" Type="http://schemas.openxmlformats.org/officeDocument/2006/relationships/image" Target="../media/image57.svg"/><Relationship Id="rId67" Type="http://schemas.openxmlformats.org/officeDocument/2006/relationships/image" Target="../media/image65.jpeg"/><Relationship Id="rId20" Type="http://schemas.openxmlformats.org/officeDocument/2006/relationships/image" Target="../media/image18.png"/><Relationship Id="rId41" Type="http://schemas.openxmlformats.org/officeDocument/2006/relationships/image" Target="../media/image39.svg"/><Relationship Id="rId54" Type="http://schemas.openxmlformats.org/officeDocument/2006/relationships/image" Target="../media/image52.png"/><Relationship Id="rId6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svg"/><Relationship Id="rId57" Type="http://schemas.openxmlformats.org/officeDocument/2006/relationships/image" Target="../media/image55.svg"/><Relationship Id="rId10" Type="http://schemas.openxmlformats.org/officeDocument/2006/relationships/image" Target="../media/image8.png"/><Relationship Id="rId31" Type="http://schemas.openxmlformats.org/officeDocument/2006/relationships/image" Target="../media/image29.sv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60" Type="http://schemas.openxmlformats.org/officeDocument/2006/relationships/image" Target="../media/image58.png"/><Relationship Id="rId65" Type="http://schemas.openxmlformats.org/officeDocument/2006/relationships/image" Target="../media/image63.sv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9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s.ee/publikatsioonid/esf-loppmeetme-hindamin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entar.ee/tehtud-tood/kohanemin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siseministeerium.ee/sidest" TargetMode="Externa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ttleinestonia.ee/" TargetMode="External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hyperlink" Target="https://integratsioon.ee/kohanemine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issuu.com/settleinestonia" TargetMode="External"/><Relationship Id="rId5" Type="http://schemas.openxmlformats.org/officeDocument/2006/relationships/hyperlink" Target="https://e-koolikott.ee/et/oppematerjal/32570-Kohanemisprogrammi-Settle-in-Estonia-eesti-keele-A2-taseme-koolituse-materjalid" TargetMode="External"/><Relationship Id="rId4" Type="http://schemas.openxmlformats.org/officeDocument/2006/relationships/hyperlink" Target="https://e-koolikott.ee/et/oppematerjal/32723-Kohanemisprogrammi-Settle-in-Estonia-eesti-keele-A1-taseme-koolituse-materjali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chart" Target="../charts/chart1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ity with trees and buildings&#10;&#10;Description automatically generated">
            <a:extLst>
              <a:ext uri="{FF2B5EF4-FFF2-40B4-BE49-F238E27FC236}">
                <a16:creationId xmlns:a16="http://schemas.microsoft.com/office/drawing/2014/main" id="{C0AC46E5-444A-5484-904A-DA2D410F02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-16223" y="0"/>
            <a:ext cx="12208223" cy="6862804"/>
          </a:xfr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729E48BC-6B60-D85D-14FF-52E64DEF4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9797" y="7356"/>
            <a:ext cx="11618988" cy="6867695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EE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E9A89FC-1F22-0F8F-4A7B-05F11DFC22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918" y="3487867"/>
            <a:ext cx="8415113" cy="3412068"/>
          </a:xfrm>
        </p:spPr>
        <p:txBody>
          <a:bodyPr/>
          <a:lstStyle/>
          <a:p>
            <a:r>
              <a:rPr lang="et-EE" dirty="0"/>
              <a:t>Britta Saks</a:t>
            </a:r>
          </a:p>
          <a:p>
            <a:r>
              <a:rPr lang="et-EE" dirty="0"/>
              <a:t>Kohanemise valdkonnajuht</a:t>
            </a:r>
          </a:p>
          <a:p>
            <a:r>
              <a:rPr lang="et-EE" dirty="0"/>
              <a:t>Integratsiooni Sihtasutus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5D323D41-131C-FF6C-6D33-476E1ABEF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34" y="464955"/>
            <a:ext cx="8426918" cy="1828193"/>
          </a:xfrm>
        </p:spPr>
        <p:txBody>
          <a:bodyPr/>
          <a:lstStyle/>
          <a:p>
            <a:r>
              <a:rPr lang="et-EE" dirty="0"/>
              <a:t>Kohanemisprogramm </a:t>
            </a:r>
            <a:r>
              <a:rPr lang="et-EE" dirty="0" err="1"/>
              <a:t>Settle</a:t>
            </a:r>
            <a:r>
              <a:rPr lang="et-EE" dirty="0"/>
              <a:t> in Estonia</a:t>
            </a:r>
            <a:br>
              <a:rPr lang="et-EE" dirty="0"/>
            </a:br>
            <a:r>
              <a:rPr lang="et-EE" sz="3200" i="1" dirty="0"/>
              <a:t>täna ja tulevikus</a:t>
            </a:r>
            <a:endParaRPr lang="en-EE" sz="3200" i="1" dirty="0"/>
          </a:p>
        </p:txBody>
      </p:sp>
      <p:pic>
        <p:nvPicPr>
          <p:cNvPr id="50" name="space estonia (darkmode)" hidden="1">
            <a:extLst>
              <a:ext uri="{FF2B5EF4-FFF2-40B4-BE49-F238E27FC236}">
                <a16:creationId xmlns:a16="http://schemas.microsoft.com/office/drawing/2014/main" id="{2C16981E-C15B-0395-0E87-00097F0D1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30" name="space estonia (lightmode)" hidden="1">
            <a:extLst>
              <a:ext uri="{FF2B5EF4-FFF2-40B4-BE49-F238E27FC236}">
                <a16:creationId xmlns:a16="http://schemas.microsoft.com/office/drawing/2014/main" id="{5D3C80E5-D617-9BF0-B711-B42DA2941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28" name="research estonia (lightmode)" hidden="1">
            <a:extLst>
              <a:ext uri="{FF2B5EF4-FFF2-40B4-BE49-F238E27FC236}">
                <a16:creationId xmlns:a16="http://schemas.microsoft.com/office/drawing/2014/main" id="{BE118E6E-D703-86AE-552B-51CBBFA0E4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6227" y="0"/>
            <a:ext cx="1908713" cy="1620000"/>
          </a:xfrm>
          <a:prstGeom prst="rect">
            <a:avLst/>
          </a:prstGeom>
        </p:spPr>
      </p:pic>
      <p:pic>
        <p:nvPicPr>
          <p:cNvPr id="43" name="research estonia (darkmode)" hidden="1">
            <a:extLst>
              <a:ext uri="{FF2B5EF4-FFF2-40B4-BE49-F238E27FC236}">
                <a16:creationId xmlns:a16="http://schemas.microsoft.com/office/drawing/2014/main" id="{BA83B4E0-F8C2-8344-46D4-707571D331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36227" y="0"/>
            <a:ext cx="1908713" cy="1620000"/>
          </a:xfrm>
          <a:prstGeom prst="rect">
            <a:avLst/>
          </a:prstGeom>
        </p:spPr>
      </p:pic>
      <p:pic>
        <p:nvPicPr>
          <p:cNvPr id="44" name="settle estonia (darkmode)" hidden="1">
            <a:extLst>
              <a:ext uri="{FF2B5EF4-FFF2-40B4-BE49-F238E27FC236}">
                <a16:creationId xmlns:a16="http://schemas.microsoft.com/office/drawing/2014/main" id="{A2A8B1D9-EBE0-6527-69B8-171564DD58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36" name="settle estonia (lightmode)" hidden="1">
            <a:extLst>
              <a:ext uri="{FF2B5EF4-FFF2-40B4-BE49-F238E27FC236}">
                <a16:creationId xmlns:a16="http://schemas.microsoft.com/office/drawing/2014/main" id="{9BD276AD-414E-3506-4FCF-661417BB43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23" name="electronics estonia (lightmode)" hidden="1">
            <a:extLst>
              <a:ext uri="{FF2B5EF4-FFF2-40B4-BE49-F238E27FC236}">
                <a16:creationId xmlns:a16="http://schemas.microsoft.com/office/drawing/2014/main" id="{5E61DFB5-5CED-8359-CBDE-7EB76EA8F5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19197" y="0"/>
            <a:ext cx="2325743" cy="1620000"/>
          </a:xfrm>
          <a:prstGeom prst="rect">
            <a:avLst/>
          </a:prstGeom>
        </p:spPr>
      </p:pic>
      <p:pic>
        <p:nvPicPr>
          <p:cNvPr id="51" name="electronics estonia (darkmode)" hidden="1">
            <a:extLst>
              <a:ext uri="{FF2B5EF4-FFF2-40B4-BE49-F238E27FC236}">
                <a16:creationId xmlns:a16="http://schemas.microsoft.com/office/drawing/2014/main" id="{47C008EB-DD1A-B15E-0DEC-D45698CEFD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319197" y="0"/>
            <a:ext cx="2325743" cy="1620000"/>
          </a:xfrm>
          <a:prstGeom prst="rect">
            <a:avLst/>
          </a:prstGeom>
        </p:spPr>
      </p:pic>
      <p:pic>
        <p:nvPicPr>
          <p:cNvPr id="29" name="defence estonia (lightmode)" hidden="1">
            <a:extLst>
              <a:ext uri="{FF2B5EF4-FFF2-40B4-BE49-F238E27FC236}">
                <a16:creationId xmlns:a16="http://schemas.microsoft.com/office/drawing/2014/main" id="{FA32027E-4F58-60D6-77B5-B8DD25756E1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912663" y="0"/>
            <a:ext cx="1732277" cy="1620000"/>
          </a:xfrm>
          <a:prstGeom prst="rect">
            <a:avLst/>
          </a:prstGeom>
        </p:spPr>
      </p:pic>
      <p:pic>
        <p:nvPicPr>
          <p:cNvPr id="37" name="defence estonia (darkmode)" hidden="1">
            <a:extLst>
              <a:ext uri="{FF2B5EF4-FFF2-40B4-BE49-F238E27FC236}">
                <a16:creationId xmlns:a16="http://schemas.microsoft.com/office/drawing/2014/main" id="{EF734680-CBA9-A278-9F50-F13E36085E8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912663" y="0"/>
            <a:ext cx="1732277" cy="1620000"/>
          </a:xfrm>
          <a:prstGeom prst="rect">
            <a:avLst/>
          </a:prstGeom>
        </p:spPr>
      </p:pic>
      <p:pic>
        <p:nvPicPr>
          <p:cNvPr id="22" name="education estonia (lightmode)" hidden="1">
            <a:extLst>
              <a:ext uri="{FF2B5EF4-FFF2-40B4-BE49-F238E27FC236}">
                <a16:creationId xmlns:a16="http://schemas.microsoft.com/office/drawing/2014/main" id="{46321D8C-068E-EF9E-5D67-35CA2F3ED8A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479593" y="0"/>
            <a:ext cx="2165347" cy="1620000"/>
          </a:xfrm>
          <a:prstGeom prst="rect">
            <a:avLst/>
          </a:prstGeom>
        </p:spPr>
      </p:pic>
      <p:pic>
        <p:nvPicPr>
          <p:cNvPr id="38" name="education estonia (darkmode)" hidden="1">
            <a:extLst>
              <a:ext uri="{FF2B5EF4-FFF2-40B4-BE49-F238E27FC236}">
                <a16:creationId xmlns:a16="http://schemas.microsoft.com/office/drawing/2014/main" id="{FEF2CF36-DB56-69DD-7C41-73EA7388E99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479593" y="0"/>
            <a:ext cx="2165347" cy="1620000"/>
          </a:xfrm>
          <a:prstGeom prst="rect">
            <a:avLst/>
          </a:prstGeom>
        </p:spPr>
      </p:pic>
      <p:pic>
        <p:nvPicPr>
          <p:cNvPr id="45" name="startup estonia (darkmode)" hidden="1">
            <a:extLst>
              <a:ext uri="{FF2B5EF4-FFF2-40B4-BE49-F238E27FC236}">
                <a16:creationId xmlns:a16="http://schemas.microsoft.com/office/drawing/2014/main" id="{12E506D4-8CBA-5E62-F193-8782521055E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31" name="startup estonia (lightmode)" hidden="1">
            <a:extLst>
              <a:ext uri="{FF2B5EF4-FFF2-40B4-BE49-F238E27FC236}">
                <a16:creationId xmlns:a16="http://schemas.microsoft.com/office/drawing/2014/main" id="{EAD26E18-9B4C-CE22-7E4C-74A2FB32D06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24" name="enter e-estonia (lightmode)" hidden="1">
            <a:extLst>
              <a:ext uri="{FF2B5EF4-FFF2-40B4-BE49-F238E27FC236}">
                <a16:creationId xmlns:a16="http://schemas.microsoft.com/office/drawing/2014/main" id="{CFDEFFC0-A7E8-1FBE-1A57-6419EF37FE2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672069" y="0"/>
            <a:ext cx="1972871" cy="1620000"/>
          </a:xfrm>
          <a:prstGeom prst="rect">
            <a:avLst/>
          </a:prstGeom>
        </p:spPr>
      </p:pic>
      <p:pic>
        <p:nvPicPr>
          <p:cNvPr id="39" name="enter e-estonia (darkmode)" hidden="1">
            <a:extLst>
              <a:ext uri="{FF2B5EF4-FFF2-40B4-BE49-F238E27FC236}">
                <a16:creationId xmlns:a16="http://schemas.microsoft.com/office/drawing/2014/main" id="{04D96F8D-26A8-2D66-47CC-3695720514F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672069" y="0"/>
            <a:ext cx="1972871" cy="1620000"/>
          </a:xfrm>
          <a:prstGeom prst="rect">
            <a:avLst/>
          </a:prstGeom>
        </p:spPr>
      </p:pic>
      <p:pic>
        <p:nvPicPr>
          <p:cNvPr id="25" name="industry estonia (lightmode)" hidden="1">
            <a:extLst>
              <a:ext uri="{FF2B5EF4-FFF2-40B4-BE49-F238E27FC236}">
                <a16:creationId xmlns:a16="http://schemas.microsoft.com/office/drawing/2014/main" id="{6A82D477-B950-3DFC-570A-397DFA4B6A5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832465" y="0"/>
            <a:ext cx="1812475" cy="1620000"/>
          </a:xfrm>
          <a:prstGeom prst="rect">
            <a:avLst/>
          </a:prstGeom>
        </p:spPr>
      </p:pic>
      <p:pic>
        <p:nvPicPr>
          <p:cNvPr id="40" name="industri estonia (darkmode)" hidden="1">
            <a:extLst>
              <a:ext uri="{FF2B5EF4-FFF2-40B4-BE49-F238E27FC236}">
                <a16:creationId xmlns:a16="http://schemas.microsoft.com/office/drawing/2014/main" id="{9605DAFC-EED1-EA87-DAD3-90B86903909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832465" y="0"/>
            <a:ext cx="1812475" cy="1620000"/>
          </a:xfrm>
          <a:prstGeom prst="rect">
            <a:avLst/>
          </a:prstGeom>
        </p:spPr>
      </p:pic>
      <p:pic>
        <p:nvPicPr>
          <p:cNvPr id="26" name="Invest estonia (lightmode)" hidden="1">
            <a:extLst>
              <a:ext uri="{FF2B5EF4-FFF2-40B4-BE49-F238E27FC236}">
                <a16:creationId xmlns:a16="http://schemas.microsoft.com/office/drawing/2014/main" id="{37F3850D-BC50-4323-B357-AB9B29A9B4D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1" name="invest estonia (darkmode)" hidden="1">
            <a:extLst>
              <a:ext uri="{FF2B5EF4-FFF2-40B4-BE49-F238E27FC236}">
                <a16:creationId xmlns:a16="http://schemas.microsoft.com/office/drawing/2014/main" id="{F8A17158-4F23-A72B-445C-90BA62FE06F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2" name="puhka eestis (darkmode)" hidden="1">
            <a:extLst>
              <a:ext uri="{FF2B5EF4-FFF2-40B4-BE49-F238E27FC236}">
                <a16:creationId xmlns:a16="http://schemas.microsoft.com/office/drawing/2014/main" id="{D27634F1-E9F6-9641-9CAE-83DEA43CCAD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27" name="puhka eestis (lightmode)" hidden="1">
            <a:extLst>
              <a:ext uri="{FF2B5EF4-FFF2-40B4-BE49-F238E27FC236}">
                <a16:creationId xmlns:a16="http://schemas.microsoft.com/office/drawing/2014/main" id="{48B7999C-EAC0-F853-2B54-9635008A893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7" name="trade estonia (darkmode)" hidden="1">
            <a:extLst>
              <a:ext uri="{FF2B5EF4-FFF2-40B4-BE49-F238E27FC236}">
                <a16:creationId xmlns:a16="http://schemas.microsoft.com/office/drawing/2014/main" id="{CD9B7CEE-5F28-7243-1F05-6319D07AE20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35" name="trade estonia (lightmode)" hidden="1">
            <a:extLst>
              <a:ext uri="{FF2B5EF4-FFF2-40B4-BE49-F238E27FC236}">
                <a16:creationId xmlns:a16="http://schemas.microsoft.com/office/drawing/2014/main" id="{8E19D7F3-4132-0A12-6C4D-773C2066728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32" name="taste estonia (lightmode)" hidden="1">
            <a:extLst>
              <a:ext uri="{FF2B5EF4-FFF2-40B4-BE49-F238E27FC236}">
                <a16:creationId xmlns:a16="http://schemas.microsoft.com/office/drawing/2014/main" id="{29D8E9A5-1AD8-BCD6-2AF1-6E7A1FDC84C2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6" name="taste estonia (darkmode)" hidden="1">
            <a:extLst>
              <a:ext uri="{FF2B5EF4-FFF2-40B4-BE49-F238E27FC236}">
                <a16:creationId xmlns:a16="http://schemas.microsoft.com/office/drawing/2014/main" id="{04B23DA8-03F5-6E3B-8679-3DD79B2FBDCA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8" name="visit estonia (darkmode)" hidden="1">
            <a:extLst>
              <a:ext uri="{FF2B5EF4-FFF2-40B4-BE49-F238E27FC236}">
                <a16:creationId xmlns:a16="http://schemas.microsoft.com/office/drawing/2014/main" id="{37C72951-2DC4-6712-7465-F0645588523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33" name="visit estonia (lightmode)" hidden="1">
            <a:extLst>
              <a:ext uri="{FF2B5EF4-FFF2-40B4-BE49-F238E27FC236}">
                <a16:creationId xmlns:a16="http://schemas.microsoft.com/office/drawing/2014/main" id="{A5E71EAB-4DD1-7D9C-085F-16389C4F157E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9" name="work estonia (darkmode)" hidden="1">
            <a:extLst>
              <a:ext uri="{FF2B5EF4-FFF2-40B4-BE49-F238E27FC236}">
                <a16:creationId xmlns:a16="http://schemas.microsoft.com/office/drawing/2014/main" id="{70675CE5-2290-811C-78C9-D05A4A172E27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34" name="work estonia (lightmode)" hidden="1">
            <a:extLst>
              <a:ext uri="{FF2B5EF4-FFF2-40B4-BE49-F238E27FC236}">
                <a16:creationId xmlns:a16="http://schemas.microsoft.com/office/drawing/2014/main" id="{119DA065-8D0E-B5D9-1424-2ADF525E6E8C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52" name="estonia (darkmode)" hidden="1">
            <a:extLst>
              <a:ext uri="{FF2B5EF4-FFF2-40B4-BE49-F238E27FC236}">
                <a16:creationId xmlns:a16="http://schemas.microsoft.com/office/drawing/2014/main" id="{AB3E740E-FE66-0F07-E314-F486AF905CBE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" name="Pilt 3" descr="Pilt, millel on kujutatud tekst, Font, Elektrisinine, kuvatõmmis&#10;&#10;Kirjeldus on genereeritud automaatselt">
            <a:extLst>
              <a:ext uri="{FF2B5EF4-FFF2-40B4-BE49-F238E27FC236}">
                <a16:creationId xmlns:a16="http://schemas.microsoft.com/office/drawing/2014/main" id="{01024EE7-33BD-F26E-AE95-5C13751E3338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382" y="-12247"/>
            <a:ext cx="1844824" cy="1844824"/>
          </a:xfrm>
          <a:prstGeom prst="rect">
            <a:avLst/>
          </a:prstGeom>
        </p:spPr>
      </p:pic>
      <p:pic>
        <p:nvPicPr>
          <p:cNvPr id="11" name="Pilt 10" descr="Pilt, millel on kujutatud Font, tekst, logo, disain&#10;&#10;Kirjeldus on genereeritud automaatselt">
            <a:extLst>
              <a:ext uri="{FF2B5EF4-FFF2-40B4-BE49-F238E27FC236}">
                <a16:creationId xmlns:a16="http://schemas.microsoft.com/office/drawing/2014/main" id="{0142E912-2762-E65D-18DC-154190F835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0"/>
          <a:stretch/>
        </p:blipFill>
        <p:spPr>
          <a:xfrm>
            <a:off x="9120337" y="6020455"/>
            <a:ext cx="1646068" cy="874401"/>
          </a:xfrm>
          <a:prstGeom prst="rect">
            <a:avLst/>
          </a:prstGeom>
        </p:spPr>
      </p:pic>
      <p:pic>
        <p:nvPicPr>
          <p:cNvPr id="13" name="Pilt 12" descr="Pilt, millel on kujutatud tekst, Graafika, graafiline disain, logo&#10;&#10;Kirjeldus on genereeritud automaatselt">
            <a:extLst>
              <a:ext uri="{FF2B5EF4-FFF2-40B4-BE49-F238E27FC236}">
                <a16:creationId xmlns:a16="http://schemas.microsoft.com/office/drawing/2014/main" id="{1DDC2497-BFE0-D4F9-77E3-1F24504761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547" y="6020455"/>
            <a:ext cx="1530429" cy="861952"/>
          </a:xfrm>
          <a:prstGeom prst="rect">
            <a:avLst/>
          </a:prstGeom>
        </p:spPr>
      </p:pic>
      <p:pic>
        <p:nvPicPr>
          <p:cNvPr id="15" name="Pilt 14" descr="Pilt, millel on kujutatud Font, Graafika, graafiline disain, tekst">
            <a:extLst>
              <a:ext uri="{FF2B5EF4-FFF2-40B4-BE49-F238E27FC236}">
                <a16:creationId xmlns:a16="http://schemas.microsoft.com/office/drawing/2014/main" id="{6ADE1C15-7363-9C8A-8B0F-C9985268C9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64" y="6020455"/>
            <a:ext cx="1080121" cy="8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4100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Pilt, millel on kujutatud tekst, Graafika, disain, kunst&#10;&#10;Kirjeldus on genereeritud automaatselt">
            <a:extLst>
              <a:ext uri="{FF2B5EF4-FFF2-40B4-BE49-F238E27FC236}">
                <a16:creationId xmlns:a16="http://schemas.microsoft.com/office/drawing/2014/main" id="{67089A62-3A0B-6886-C4C8-7A8616A5E6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12192000" cy="6892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B220AD-8303-1725-DD34-2342EEACF774}"/>
              </a:ext>
            </a:extLst>
          </p:cNvPr>
          <p:cNvSpPr txBox="1"/>
          <p:nvPr/>
        </p:nvSpPr>
        <p:spPr>
          <a:xfrm>
            <a:off x="839416" y="190381"/>
            <a:ext cx="12457384" cy="1292662"/>
          </a:xfrm>
          <a:prstGeom prst="rect">
            <a:avLst/>
          </a:prstGeom>
          <a:noFill/>
          <a:effectLst>
            <a:outerShdw blurRad="215900" dist="38100" dir="13500000" sx="80000" sy="80000" algn="br" rotWithShape="0">
              <a:prstClr val="black">
                <a:alpha val="58000"/>
              </a:prstClr>
            </a:outerShdw>
            <a:reflection blurRad="6350" stA="50000" endA="300" endPos="55500" dist="1016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t-EE" sz="6000" dirty="0">
                <a:solidFill>
                  <a:schemeClr val="bg1"/>
                </a:solidFill>
                <a:latin typeface="+mj-lt"/>
                <a:ea typeface="Playfair Display" pitchFamily="34" charset="-122"/>
                <a:cs typeface="Playfair Display" pitchFamily="34" charset="-120"/>
              </a:rPr>
              <a:t>Väljakutsed ja võimalused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810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737190" y="504289"/>
            <a:ext cx="6011268" cy="5610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418"/>
              </a:lnSpc>
            </a:pPr>
            <a:r>
              <a:rPr lang="et-EE" sz="3600" dirty="0">
                <a:latin typeface="+mj-lt"/>
                <a:ea typeface="Playfair Display" pitchFamily="34" charset="-122"/>
                <a:cs typeface="Playfair Display" pitchFamily="34" charset="-120"/>
              </a:rPr>
              <a:t>Muutused </a:t>
            </a:r>
          </a:p>
          <a:p>
            <a:pPr>
              <a:lnSpc>
                <a:spcPts val="4418"/>
              </a:lnSpc>
            </a:pPr>
            <a:r>
              <a:rPr lang="et-EE" sz="3600" dirty="0">
                <a:latin typeface="+mj-lt"/>
                <a:ea typeface="Playfair Display" pitchFamily="34" charset="-122"/>
                <a:cs typeface="Playfair Display" pitchFamily="34" charset="-120"/>
              </a:rPr>
              <a:t>uussisserändajate </a:t>
            </a:r>
          </a:p>
          <a:p>
            <a:pPr>
              <a:lnSpc>
                <a:spcPts val="4418"/>
              </a:lnSpc>
            </a:pPr>
            <a:r>
              <a:rPr lang="et-EE" sz="3600" dirty="0">
                <a:latin typeface="+mj-lt"/>
                <a:ea typeface="Playfair Display" pitchFamily="34" charset="-122"/>
                <a:cs typeface="Playfair Display" pitchFamily="34" charset="-120"/>
              </a:rPr>
              <a:t>profiilis </a:t>
            </a:r>
            <a:endParaRPr lang="en-US" sz="3600" dirty="0">
              <a:latin typeface="+mj-lt"/>
            </a:endParaRPr>
          </a:p>
          <a:p>
            <a:pPr>
              <a:lnSpc>
                <a:spcPts val="4418"/>
              </a:lnSpc>
            </a:pPr>
            <a:endParaRPr lang="en-US" sz="3534" dirty="0">
              <a:latin typeface="+mj-lt"/>
            </a:endParaRPr>
          </a:p>
        </p:txBody>
      </p:sp>
      <p:sp>
        <p:nvSpPr>
          <p:cNvPr id="7" name="Text 4"/>
          <p:cNvSpPr/>
          <p:nvPr/>
        </p:nvSpPr>
        <p:spPr>
          <a:xfrm>
            <a:off x="830312" y="1616431"/>
            <a:ext cx="99715" cy="2692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121"/>
              </a:lnSpc>
            </a:pPr>
            <a:endParaRPr lang="en-US" sz="2121" dirty="0"/>
          </a:p>
        </p:txBody>
      </p:sp>
      <p:sp>
        <p:nvSpPr>
          <p:cNvPr id="9" name="Text 6"/>
          <p:cNvSpPr/>
          <p:nvPr/>
        </p:nvSpPr>
        <p:spPr>
          <a:xfrm>
            <a:off x="1444719" y="2654501"/>
            <a:ext cx="4596210" cy="323669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62"/>
              </a:lnSpc>
            </a:pPr>
            <a:r>
              <a:rPr lang="et-EE" sz="1700" dirty="0">
                <a:solidFill>
                  <a:schemeClr val="tx2"/>
                </a:solidFill>
              </a:rPr>
              <a:t>Uuendatud kohanemisprogrammi sihtrühmade analüüs</a:t>
            </a:r>
          </a:p>
          <a:p>
            <a:pPr>
              <a:lnSpc>
                <a:spcPts val="2262"/>
              </a:lnSpc>
            </a:pPr>
            <a:endParaRPr lang="et-EE" sz="1700" dirty="0">
              <a:solidFill>
                <a:schemeClr val="tx2"/>
              </a:solidFill>
            </a:endParaRPr>
          </a:p>
          <a:p>
            <a:pPr>
              <a:lnSpc>
                <a:spcPts val="2262"/>
              </a:lnSpc>
            </a:pPr>
            <a:endParaRPr lang="et-EE" sz="1700" dirty="0">
              <a:solidFill>
                <a:schemeClr val="tx2"/>
              </a:solidFill>
            </a:endParaRPr>
          </a:p>
          <a:p>
            <a:pPr>
              <a:lnSpc>
                <a:spcPts val="2262"/>
              </a:lnSpc>
            </a:pPr>
            <a:r>
              <a:rPr lang="et-EE" sz="1700" dirty="0">
                <a:solidFill>
                  <a:schemeClr val="tx2"/>
                </a:solidFill>
              </a:rPr>
              <a:t>Kohanemisteenuste disainimine erivajadustega ning erineva usu-, kombe- ja kultuuritaustaga uussisserändajatele </a:t>
            </a:r>
          </a:p>
          <a:p>
            <a:pPr>
              <a:lnSpc>
                <a:spcPts val="2262"/>
              </a:lnSpc>
            </a:pPr>
            <a:br>
              <a:rPr lang="et-EE" sz="1700" dirty="0">
                <a:solidFill>
                  <a:schemeClr val="tx2"/>
                </a:solidFill>
              </a:rPr>
            </a:br>
            <a:br>
              <a:rPr lang="et-EE" sz="1700" dirty="0">
                <a:solidFill>
                  <a:schemeClr val="tx2"/>
                </a:solidFill>
              </a:rPr>
            </a:br>
            <a:r>
              <a:rPr lang="et-EE" sz="1700" dirty="0">
                <a:solidFill>
                  <a:schemeClr val="tx2"/>
                </a:solidFill>
              </a:rPr>
              <a:t>Kultuuridevaheline pädevus ja kultuuridevaheline kommunikatsioon</a:t>
            </a:r>
            <a:endParaRPr lang="en-US" sz="1700" dirty="0">
              <a:solidFill>
                <a:schemeClr val="tx2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6446800" y="1650066"/>
            <a:ext cx="129083" cy="2692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121"/>
              </a:lnSpc>
            </a:pPr>
            <a:r>
              <a:rPr lang="en-US" sz="2121" dirty="0">
                <a:solidFill>
                  <a:srgbClr val="F0F1F2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2</a:t>
            </a:r>
            <a:endParaRPr lang="en-US" sz="2121" dirty="0"/>
          </a:p>
        </p:txBody>
      </p:sp>
      <p:sp>
        <p:nvSpPr>
          <p:cNvPr id="19" name="Text 16"/>
          <p:cNvSpPr/>
          <p:nvPr/>
        </p:nvSpPr>
        <p:spPr>
          <a:xfrm>
            <a:off x="6681932" y="4027748"/>
            <a:ext cx="133053" cy="2692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121"/>
              </a:lnSpc>
            </a:pPr>
            <a:r>
              <a:rPr lang="en-US" sz="2121" dirty="0">
                <a:solidFill>
                  <a:srgbClr val="F0F1F2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4</a:t>
            </a:r>
            <a:endParaRPr lang="en-US" sz="2121" dirty="0"/>
          </a:p>
        </p:txBody>
      </p:sp>
      <p:pic>
        <p:nvPicPr>
          <p:cNvPr id="3" name="Pilt 2" descr="Pilt, millel on kujutatud ehitis, Vaateaken, Vitriin, linn&#10;&#10;Kirjeldus on genereeritud automaatselt">
            <a:extLst>
              <a:ext uri="{FF2B5EF4-FFF2-40B4-BE49-F238E27FC236}">
                <a16:creationId xmlns:a16="http://schemas.microsoft.com/office/drawing/2014/main" id="{A852581B-CC1C-4283-FCB7-CD195AB52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29" y="0"/>
            <a:ext cx="5813871" cy="6858000"/>
          </a:xfrm>
          <a:prstGeom prst="rect">
            <a:avLst/>
          </a:prstGeom>
        </p:spPr>
      </p:pic>
      <p:pic>
        <p:nvPicPr>
          <p:cNvPr id="8" name="Pilt 7" descr="Pilt, millel on kujutatud sümbol, Graafika, ring, Font&#10;&#10;Kirjeldus on genereeritud automaatselt">
            <a:extLst>
              <a:ext uri="{FF2B5EF4-FFF2-40B4-BE49-F238E27FC236}">
                <a16:creationId xmlns:a16="http://schemas.microsoft.com/office/drawing/2014/main" id="{92846BE8-E7BB-CF06-5C1C-C73E4F7D7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24" y="2654501"/>
            <a:ext cx="569202" cy="569202"/>
          </a:xfrm>
          <a:prstGeom prst="rect">
            <a:avLst/>
          </a:prstGeom>
        </p:spPr>
      </p:pic>
      <p:pic>
        <p:nvPicPr>
          <p:cNvPr id="10" name="Pilt 9" descr="Pilt, millel on kujutatud sümbol, Graafika, ring, Font&#10;&#10;Kirjeldus on genereeritud automaatselt">
            <a:extLst>
              <a:ext uri="{FF2B5EF4-FFF2-40B4-BE49-F238E27FC236}">
                <a16:creationId xmlns:a16="http://schemas.microsoft.com/office/drawing/2014/main" id="{026C4CF6-2DE5-7E20-EDA5-A0492EDD4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90" y="3903577"/>
            <a:ext cx="569202" cy="569202"/>
          </a:xfrm>
          <a:prstGeom prst="rect">
            <a:avLst/>
          </a:prstGeom>
        </p:spPr>
      </p:pic>
      <p:pic>
        <p:nvPicPr>
          <p:cNvPr id="12" name="Pilt 11" descr="Pilt, millel on kujutatud sümbol, Graafika, ring, Font&#10;&#10;Kirjeldus on genereeritud automaatselt">
            <a:extLst>
              <a:ext uri="{FF2B5EF4-FFF2-40B4-BE49-F238E27FC236}">
                <a16:creationId xmlns:a16="http://schemas.microsoft.com/office/drawing/2014/main" id="{7D52BB8E-DF08-0B09-5896-888A56822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7" y="5241569"/>
            <a:ext cx="569202" cy="5692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333338" y="476672"/>
            <a:ext cx="6011268" cy="5610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418"/>
              </a:lnSpc>
            </a:pPr>
            <a:r>
              <a:rPr lang="et-EE" sz="3600" dirty="0">
                <a:latin typeface="+mj-lt"/>
              </a:rPr>
              <a:t>Kohanemisalase teabe </a:t>
            </a:r>
          </a:p>
          <a:p>
            <a:pPr>
              <a:lnSpc>
                <a:spcPts val="4418"/>
              </a:lnSpc>
            </a:pPr>
            <a:r>
              <a:rPr lang="et-EE" sz="3600" dirty="0">
                <a:latin typeface="+mj-lt"/>
              </a:rPr>
              <a:t>ja teenuste kättesaadavus</a:t>
            </a:r>
            <a:endParaRPr lang="en-US" sz="3600" dirty="0">
              <a:latin typeface="+mj-lt"/>
            </a:endParaRPr>
          </a:p>
          <a:p>
            <a:pPr>
              <a:lnSpc>
                <a:spcPts val="4418"/>
              </a:lnSpc>
            </a:pPr>
            <a:endParaRPr lang="en-US" sz="3534" dirty="0">
              <a:latin typeface="+mj-lt"/>
            </a:endParaRPr>
          </a:p>
        </p:txBody>
      </p:sp>
      <p:pic>
        <p:nvPicPr>
          <p:cNvPr id="3" name="Pilt 2" descr="Pilt, millel on kujutatud inimene, rõivad, pusle, tekst&#10;&#10;Kirjeldus on genereeritud automaatselt">
            <a:extLst>
              <a:ext uri="{FF2B5EF4-FFF2-40B4-BE49-F238E27FC236}">
                <a16:creationId xmlns:a16="http://schemas.microsoft.com/office/drawing/2014/main" id="{E5D6C316-B98A-0321-FBF0-C110C337C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652" y="-28952"/>
            <a:ext cx="5629348" cy="6886952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9F72FCAF-0581-641E-D666-4C5954B53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182" y="2068447"/>
            <a:ext cx="5514056" cy="302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ts val="2262"/>
              </a:lnSpc>
              <a:spcBef>
                <a:spcPct val="0"/>
              </a:spcBef>
              <a:spcAft>
                <a:spcPct val="0"/>
              </a:spcAft>
            </a:pPr>
            <a:r>
              <a:rPr lang="et-EE" altLang="en-US" sz="1700" dirty="0">
                <a:solidFill>
                  <a:schemeClr val="tx2"/>
                </a:solidFill>
              </a:rPr>
              <a:t>Kohanemisprogrammist teadlikkuse tõstmine</a:t>
            </a:r>
          </a:p>
          <a:p>
            <a:pPr fontAlgn="base">
              <a:lnSpc>
                <a:spcPts val="2262"/>
              </a:lnSpc>
              <a:spcBef>
                <a:spcPct val="0"/>
              </a:spcBef>
              <a:spcAft>
                <a:spcPct val="0"/>
              </a:spcAft>
            </a:pPr>
            <a:endParaRPr lang="et-EE" altLang="en-US" sz="1700" dirty="0">
              <a:solidFill>
                <a:schemeClr val="tx2"/>
              </a:solidFill>
            </a:endParaRPr>
          </a:p>
          <a:p>
            <a:pPr fontAlgn="base">
              <a:lnSpc>
                <a:spcPts val="2262"/>
              </a:lnSpc>
              <a:spcBef>
                <a:spcPct val="0"/>
              </a:spcBef>
              <a:spcAft>
                <a:spcPct val="0"/>
              </a:spcAft>
            </a:pPr>
            <a:endParaRPr lang="et-EE" altLang="en-US" sz="1700" dirty="0">
              <a:solidFill>
                <a:schemeClr val="tx2"/>
              </a:solidFill>
            </a:endParaRPr>
          </a:p>
          <a:p>
            <a:pPr fontAlgn="base">
              <a:lnSpc>
                <a:spcPts val="2262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700" dirty="0" err="1">
                <a:solidFill>
                  <a:schemeClr val="tx2"/>
                </a:solidFill>
              </a:rPr>
              <a:t>Sujuv</a:t>
            </a:r>
            <a:r>
              <a:rPr lang="et-EE" altLang="en-US" sz="1700" dirty="0" err="1">
                <a:solidFill>
                  <a:schemeClr val="tx2"/>
                </a:solidFill>
              </a:rPr>
              <a:t>ama</a:t>
            </a:r>
            <a:r>
              <a:rPr lang="et-EE" altLang="en-US" sz="1700" dirty="0">
                <a:solidFill>
                  <a:schemeClr val="tx2"/>
                </a:solidFill>
              </a:rPr>
              <a:t> klienditeekonna </a:t>
            </a:r>
            <a:r>
              <a:rPr lang="en-US" altLang="en-US" sz="1700" dirty="0" err="1">
                <a:solidFill>
                  <a:schemeClr val="tx2"/>
                </a:solidFill>
              </a:rPr>
              <a:t>loomine</a:t>
            </a:r>
            <a:endParaRPr lang="et-EE" altLang="en-US" sz="1700" dirty="0">
              <a:solidFill>
                <a:schemeClr val="tx2"/>
              </a:solidFill>
            </a:endParaRPr>
          </a:p>
          <a:p>
            <a:pPr fontAlgn="base">
              <a:lnSpc>
                <a:spcPts val="2262"/>
              </a:lnSpc>
              <a:spcBef>
                <a:spcPct val="0"/>
              </a:spcBef>
              <a:spcAft>
                <a:spcPct val="0"/>
              </a:spcAft>
            </a:pPr>
            <a:endParaRPr lang="et-EE" altLang="en-US" sz="1700" dirty="0">
              <a:solidFill>
                <a:schemeClr val="tx2"/>
              </a:solidFill>
            </a:endParaRPr>
          </a:p>
          <a:p>
            <a:pPr fontAlgn="base">
              <a:lnSpc>
                <a:spcPts val="2262"/>
              </a:lnSpc>
              <a:spcBef>
                <a:spcPct val="0"/>
              </a:spcBef>
              <a:spcAft>
                <a:spcPct val="0"/>
              </a:spcAft>
            </a:pPr>
            <a:endParaRPr lang="et-EE" altLang="en-US" sz="1700" dirty="0">
              <a:solidFill>
                <a:schemeClr val="tx2"/>
              </a:solidFill>
            </a:endParaRPr>
          </a:p>
          <a:p>
            <a:pPr fontAlgn="base">
              <a:lnSpc>
                <a:spcPts val="2262"/>
              </a:lnSpc>
              <a:spcBef>
                <a:spcPct val="0"/>
              </a:spcBef>
              <a:spcAft>
                <a:spcPct val="0"/>
              </a:spcAft>
            </a:pPr>
            <a:r>
              <a:rPr lang="et-EE" altLang="en-US" sz="1700" dirty="0">
                <a:solidFill>
                  <a:schemeClr val="tx2"/>
                </a:solidFill>
              </a:rPr>
              <a:t>Suurendada kohanemisprogrammi paindlikkust</a:t>
            </a:r>
          </a:p>
          <a:p>
            <a:pPr fontAlgn="base">
              <a:lnSpc>
                <a:spcPts val="2262"/>
              </a:lnSpc>
              <a:spcBef>
                <a:spcPct val="0"/>
              </a:spcBef>
              <a:spcAft>
                <a:spcPct val="0"/>
              </a:spcAft>
            </a:pPr>
            <a:r>
              <a:rPr lang="et-EE" altLang="en-US" sz="1700" dirty="0">
                <a:solidFill>
                  <a:schemeClr val="tx2"/>
                </a:solidFill>
              </a:rPr>
              <a:t> </a:t>
            </a:r>
          </a:p>
          <a:p>
            <a:pPr fontAlgn="base">
              <a:lnSpc>
                <a:spcPts val="2262"/>
              </a:lnSpc>
              <a:spcBef>
                <a:spcPct val="0"/>
              </a:spcBef>
              <a:spcAft>
                <a:spcPct val="0"/>
              </a:spcAft>
            </a:pPr>
            <a:br>
              <a:rPr lang="et-EE" altLang="en-US" dirty="0">
                <a:latin typeface="Arial" panose="020B0604020202020204" pitchFamily="34" charset="0"/>
              </a:rPr>
            </a:br>
            <a:endParaRPr lang="et-EE" altLang="en-US" dirty="0">
              <a:latin typeface="Arial" panose="020B0604020202020204" pitchFamily="34" charset="0"/>
            </a:endParaRPr>
          </a:p>
        </p:txBody>
      </p:sp>
      <p:sp>
        <p:nvSpPr>
          <p:cNvPr id="2" name="Graphic 15">
            <a:extLst>
              <a:ext uri="{FF2B5EF4-FFF2-40B4-BE49-F238E27FC236}">
                <a16:creationId xmlns:a16="http://schemas.microsoft.com/office/drawing/2014/main" id="{55316F40-D3C0-3D6C-13A4-1675423CA7DA}"/>
              </a:ext>
            </a:extLst>
          </p:cNvPr>
          <p:cNvSpPr/>
          <p:nvPr/>
        </p:nvSpPr>
        <p:spPr>
          <a:xfrm>
            <a:off x="-274576" y="4869160"/>
            <a:ext cx="3490256" cy="1997472"/>
          </a:xfrm>
          <a:custGeom>
            <a:avLst/>
            <a:gdLst>
              <a:gd name="connsiteX0" fmla="*/ 2277347 w 2372888"/>
              <a:gd name="connsiteY0" fmla="*/ 537665 h 1611666"/>
              <a:gd name="connsiteX1" fmla="*/ 2087545 w 2372888"/>
              <a:gd name="connsiteY1" fmla="*/ 253225 h 1611666"/>
              <a:gd name="connsiteX2" fmla="*/ 1613610 w 2372888"/>
              <a:gd name="connsiteY2" fmla="*/ 0 h 1611666"/>
              <a:gd name="connsiteX3" fmla="*/ 1044109 w 2372888"/>
              <a:gd name="connsiteY3" fmla="*/ 0 h 1611666"/>
              <a:gd name="connsiteX4" fmla="*/ 832553 w 2372888"/>
              <a:gd name="connsiteY4" fmla="*/ 40702 h 1611666"/>
              <a:gd name="connsiteX5" fmla="*/ 358048 w 2372888"/>
              <a:gd name="connsiteY5" fmla="*/ 230265 h 1611666"/>
              <a:gd name="connsiteX6" fmla="*/ 25657 w 2372888"/>
              <a:gd name="connsiteY6" fmla="*/ 589657 h 1611666"/>
              <a:gd name="connsiteX7" fmla="*/ 95669 w 2372888"/>
              <a:gd name="connsiteY7" fmla="*/ 1073907 h 1611666"/>
              <a:gd name="connsiteX8" fmla="*/ 285471 w 2372888"/>
              <a:gd name="connsiteY8" fmla="*/ 1358346 h 1611666"/>
              <a:gd name="connsiteX9" fmla="*/ 759311 w 2372888"/>
              <a:gd name="connsiteY9" fmla="*/ 1611667 h 1611666"/>
              <a:gd name="connsiteX10" fmla="*/ 1708511 w 2372888"/>
              <a:gd name="connsiteY10" fmla="*/ 1611667 h 1611666"/>
              <a:gd name="connsiteX11" fmla="*/ 2217879 w 2372888"/>
              <a:gd name="connsiteY11" fmla="*/ 1297246 h 1611666"/>
              <a:gd name="connsiteX12" fmla="*/ 2312781 w 2372888"/>
              <a:gd name="connsiteY12" fmla="*/ 1107588 h 1611666"/>
              <a:gd name="connsiteX13" fmla="*/ 2277252 w 2372888"/>
              <a:gd name="connsiteY13" fmla="*/ 537760 h 161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2888" h="1611666">
                <a:moveTo>
                  <a:pt x="2277347" y="537665"/>
                </a:moveTo>
                <a:lnTo>
                  <a:pt x="2087545" y="253225"/>
                </a:lnTo>
                <a:cubicBezTo>
                  <a:pt x="1981909" y="95066"/>
                  <a:pt x="1804077" y="0"/>
                  <a:pt x="1613610" y="0"/>
                </a:cubicBezTo>
                <a:lnTo>
                  <a:pt x="1044109" y="0"/>
                </a:lnTo>
                <a:cubicBezTo>
                  <a:pt x="971627" y="0"/>
                  <a:pt x="899810" y="13852"/>
                  <a:pt x="832553" y="40702"/>
                </a:cubicBezTo>
                <a:lnTo>
                  <a:pt x="358048" y="230265"/>
                </a:lnTo>
                <a:cubicBezTo>
                  <a:pt x="198644" y="293927"/>
                  <a:pt x="76574" y="425995"/>
                  <a:pt x="25657" y="589657"/>
                </a:cubicBezTo>
                <a:cubicBezTo>
                  <a:pt x="-25261" y="753414"/>
                  <a:pt x="388" y="931308"/>
                  <a:pt x="95669" y="1073907"/>
                </a:cubicBezTo>
                <a:lnTo>
                  <a:pt x="285471" y="1358346"/>
                </a:lnTo>
                <a:cubicBezTo>
                  <a:pt x="391106" y="1516601"/>
                  <a:pt x="568939" y="1611667"/>
                  <a:pt x="759311" y="1611667"/>
                </a:cubicBezTo>
                <a:lnTo>
                  <a:pt x="1708511" y="1611667"/>
                </a:lnTo>
                <a:cubicBezTo>
                  <a:pt x="1924247" y="1611667"/>
                  <a:pt x="2121459" y="1489940"/>
                  <a:pt x="2217879" y="1297246"/>
                </a:cubicBezTo>
                <a:lnTo>
                  <a:pt x="2312781" y="1107588"/>
                </a:lnTo>
                <a:cubicBezTo>
                  <a:pt x="2404167" y="925046"/>
                  <a:pt x="2390582" y="707589"/>
                  <a:pt x="2277252" y="537760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rgbClr val="FFD7B7">
                  <a:shade val="67500"/>
                  <a:satMod val="115000"/>
                </a:srgbClr>
              </a:gs>
              <a:gs pos="100000">
                <a:srgbClr val="FFD7B7">
                  <a:shade val="100000"/>
                  <a:satMod val="115000"/>
                </a:srgbClr>
              </a:gs>
            </a:gsLst>
            <a:lin ang="2700000" scaled="1"/>
          </a:gradFill>
          <a:ln>
            <a:solidFill>
              <a:srgbClr val="2B7AA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fi-FI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67E77-EFA9-7132-AB0F-D7DC42025431}"/>
              </a:ext>
            </a:extLst>
          </p:cNvPr>
          <p:cNvSpPr txBox="1"/>
          <p:nvPr/>
        </p:nvSpPr>
        <p:spPr>
          <a:xfrm>
            <a:off x="0" y="5238329"/>
            <a:ext cx="28897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dirty="0">
                <a:solidFill>
                  <a:schemeClr val="bg1"/>
                </a:solidFill>
              </a:rPr>
              <a:t>Kohanemisprogrammi </a:t>
            </a:r>
            <a:r>
              <a:rPr lang="et-EE" dirty="0">
                <a:solidFill>
                  <a:srgbClr val="F0F1F2"/>
                </a:solidFill>
              </a:rPr>
              <a:t>teavitusmaterjalid on saadaval </a:t>
            </a:r>
            <a:r>
              <a:rPr lang="et-EE" dirty="0">
                <a:solidFill>
                  <a:srgbClr val="F0F1F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integratsioon.ee/kohanemine-materjalid</a:t>
            </a:r>
            <a:endParaRPr lang="en-US" dirty="0">
              <a:solidFill>
                <a:srgbClr val="F0F1F2"/>
              </a:solidFill>
            </a:endParaRPr>
          </a:p>
        </p:txBody>
      </p:sp>
      <p:pic>
        <p:nvPicPr>
          <p:cNvPr id="6" name="Pilt 5" descr="Pilt, millel on kujutatud sümbol, Graafika, ring, Font&#10;&#10;Kirjeldus on genereeritud automaatselt">
            <a:extLst>
              <a:ext uri="{FF2B5EF4-FFF2-40B4-BE49-F238E27FC236}">
                <a16:creationId xmlns:a16="http://schemas.microsoft.com/office/drawing/2014/main" id="{E82ACCC3-C268-2827-D7F9-D89857A8B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" y="1988840"/>
            <a:ext cx="569202" cy="569202"/>
          </a:xfrm>
          <a:prstGeom prst="rect">
            <a:avLst/>
          </a:prstGeom>
        </p:spPr>
      </p:pic>
      <p:pic>
        <p:nvPicPr>
          <p:cNvPr id="7" name="Pilt 6" descr="Pilt, millel on kujutatud sümbol, Graafika, ring, Font&#10;&#10;Kirjeldus on genereeritud automaatselt">
            <a:extLst>
              <a:ext uri="{FF2B5EF4-FFF2-40B4-BE49-F238E27FC236}">
                <a16:creationId xmlns:a16="http://schemas.microsoft.com/office/drawing/2014/main" id="{8830A929-04A6-8AB4-B814-972C1AA39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0" y="2954794"/>
            <a:ext cx="569202" cy="569202"/>
          </a:xfrm>
          <a:prstGeom prst="rect">
            <a:avLst/>
          </a:prstGeom>
        </p:spPr>
      </p:pic>
      <p:pic>
        <p:nvPicPr>
          <p:cNvPr id="8" name="Pilt 7" descr="Pilt, millel on kujutatud sümbol, Graafika, ring, Font&#10;&#10;Kirjeldus on genereeritud automaatselt">
            <a:extLst>
              <a:ext uri="{FF2B5EF4-FFF2-40B4-BE49-F238E27FC236}">
                <a16:creationId xmlns:a16="http://schemas.microsoft.com/office/drawing/2014/main" id="{0E9661FE-83AF-3607-D42B-C177A3E9C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15" y="3835337"/>
            <a:ext cx="569202" cy="569202"/>
          </a:xfrm>
          <a:prstGeom prst="rect">
            <a:avLst/>
          </a:prstGeom>
        </p:spPr>
      </p:pic>
      <p:sp>
        <p:nvSpPr>
          <p:cNvPr id="9" name="Graphic 15">
            <a:extLst>
              <a:ext uri="{FF2B5EF4-FFF2-40B4-BE49-F238E27FC236}">
                <a16:creationId xmlns:a16="http://schemas.microsoft.com/office/drawing/2014/main" id="{96B8EAF0-D990-BB85-D284-C5D23CFF0A06}"/>
              </a:ext>
            </a:extLst>
          </p:cNvPr>
          <p:cNvSpPr/>
          <p:nvPr/>
        </p:nvSpPr>
        <p:spPr>
          <a:xfrm>
            <a:off x="3118030" y="5045696"/>
            <a:ext cx="3490256" cy="1997472"/>
          </a:xfrm>
          <a:custGeom>
            <a:avLst/>
            <a:gdLst>
              <a:gd name="connsiteX0" fmla="*/ 2277347 w 2372888"/>
              <a:gd name="connsiteY0" fmla="*/ 537665 h 1611666"/>
              <a:gd name="connsiteX1" fmla="*/ 2087545 w 2372888"/>
              <a:gd name="connsiteY1" fmla="*/ 253225 h 1611666"/>
              <a:gd name="connsiteX2" fmla="*/ 1613610 w 2372888"/>
              <a:gd name="connsiteY2" fmla="*/ 0 h 1611666"/>
              <a:gd name="connsiteX3" fmla="*/ 1044109 w 2372888"/>
              <a:gd name="connsiteY3" fmla="*/ 0 h 1611666"/>
              <a:gd name="connsiteX4" fmla="*/ 832553 w 2372888"/>
              <a:gd name="connsiteY4" fmla="*/ 40702 h 1611666"/>
              <a:gd name="connsiteX5" fmla="*/ 358048 w 2372888"/>
              <a:gd name="connsiteY5" fmla="*/ 230265 h 1611666"/>
              <a:gd name="connsiteX6" fmla="*/ 25657 w 2372888"/>
              <a:gd name="connsiteY6" fmla="*/ 589657 h 1611666"/>
              <a:gd name="connsiteX7" fmla="*/ 95669 w 2372888"/>
              <a:gd name="connsiteY7" fmla="*/ 1073907 h 1611666"/>
              <a:gd name="connsiteX8" fmla="*/ 285471 w 2372888"/>
              <a:gd name="connsiteY8" fmla="*/ 1358346 h 1611666"/>
              <a:gd name="connsiteX9" fmla="*/ 759311 w 2372888"/>
              <a:gd name="connsiteY9" fmla="*/ 1611667 h 1611666"/>
              <a:gd name="connsiteX10" fmla="*/ 1708511 w 2372888"/>
              <a:gd name="connsiteY10" fmla="*/ 1611667 h 1611666"/>
              <a:gd name="connsiteX11" fmla="*/ 2217879 w 2372888"/>
              <a:gd name="connsiteY11" fmla="*/ 1297246 h 1611666"/>
              <a:gd name="connsiteX12" fmla="*/ 2312781 w 2372888"/>
              <a:gd name="connsiteY12" fmla="*/ 1107588 h 1611666"/>
              <a:gd name="connsiteX13" fmla="*/ 2277252 w 2372888"/>
              <a:gd name="connsiteY13" fmla="*/ 537760 h 161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2888" h="1611666">
                <a:moveTo>
                  <a:pt x="2277347" y="537665"/>
                </a:moveTo>
                <a:lnTo>
                  <a:pt x="2087545" y="253225"/>
                </a:lnTo>
                <a:cubicBezTo>
                  <a:pt x="1981909" y="95066"/>
                  <a:pt x="1804077" y="0"/>
                  <a:pt x="1613610" y="0"/>
                </a:cubicBezTo>
                <a:lnTo>
                  <a:pt x="1044109" y="0"/>
                </a:lnTo>
                <a:cubicBezTo>
                  <a:pt x="971627" y="0"/>
                  <a:pt x="899810" y="13852"/>
                  <a:pt x="832553" y="40702"/>
                </a:cubicBezTo>
                <a:lnTo>
                  <a:pt x="358048" y="230265"/>
                </a:lnTo>
                <a:cubicBezTo>
                  <a:pt x="198644" y="293927"/>
                  <a:pt x="76574" y="425995"/>
                  <a:pt x="25657" y="589657"/>
                </a:cubicBezTo>
                <a:cubicBezTo>
                  <a:pt x="-25261" y="753414"/>
                  <a:pt x="388" y="931308"/>
                  <a:pt x="95669" y="1073907"/>
                </a:cubicBezTo>
                <a:lnTo>
                  <a:pt x="285471" y="1358346"/>
                </a:lnTo>
                <a:cubicBezTo>
                  <a:pt x="391106" y="1516601"/>
                  <a:pt x="568939" y="1611667"/>
                  <a:pt x="759311" y="1611667"/>
                </a:cubicBezTo>
                <a:lnTo>
                  <a:pt x="1708511" y="1611667"/>
                </a:lnTo>
                <a:cubicBezTo>
                  <a:pt x="1924247" y="1611667"/>
                  <a:pt x="2121459" y="1489940"/>
                  <a:pt x="2217879" y="1297246"/>
                </a:cubicBezTo>
                <a:lnTo>
                  <a:pt x="2312781" y="1107588"/>
                </a:lnTo>
                <a:cubicBezTo>
                  <a:pt x="2404167" y="925046"/>
                  <a:pt x="2390582" y="707589"/>
                  <a:pt x="2277252" y="537760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rgbClr val="FFD7B7">
                  <a:shade val="67500"/>
                  <a:satMod val="115000"/>
                </a:srgbClr>
              </a:gs>
              <a:gs pos="100000">
                <a:srgbClr val="FFD7B7">
                  <a:shade val="100000"/>
                  <a:satMod val="115000"/>
                </a:srgbClr>
              </a:gs>
            </a:gsLst>
            <a:lin ang="2700000" scaled="1"/>
          </a:gradFill>
          <a:ln>
            <a:solidFill>
              <a:srgbClr val="2B7AA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fi-FI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E0FBE9-B4D6-BA31-5131-A42474B705D2}"/>
              </a:ext>
            </a:extLst>
          </p:cNvPr>
          <p:cNvSpPr txBox="1"/>
          <p:nvPr/>
        </p:nvSpPr>
        <p:spPr>
          <a:xfrm>
            <a:off x="3667354" y="5582767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0F1F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eesti.ee/syndmusteenused/et/</a:t>
            </a:r>
            <a:r>
              <a:rPr lang="en-US" dirty="0" err="1">
                <a:solidFill>
                  <a:srgbClr val="F0F1F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eestis-kohanemine</a:t>
            </a:r>
            <a:endParaRPr lang="en-US" dirty="0">
              <a:solidFill>
                <a:srgbClr val="F0F1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42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2">
            <a:extLst>
              <a:ext uri="{FF2B5EF4-FFF2-40B4-BE49-F238E27FC236}">
                <a16:creationId xmlns:a16="http://schemas.microsoft.com/office/drawing/2014/main" id="{FE881CD1-4DAF-86CB-3A52-B1CA55895286}"/>
              </a:ext>
            </a:extLst>
          </p:cNvPr>
          <p:cNvSpPr/>
          <p:nvPr/>
        </p:nvSpPr>
        <p:spPr>
          <a:xfrm>
            <a:off x="346033" y="385083"/>
            <a:ext cx="11726631" cy="5906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/>
            <a:r>
              <a:rPr lang="et-EE" sz="3721" dirty="0">
                <a:latin typeface="+mj-lt"/>
                <a:ea typeface="Playfair Display" pitchFamily="34" charset="-122"/>
                <a:cs typeface="Playfair Display" pitchFamily="34" charset="-120"/>
              </a:rPr>
              <a:t>Euroopa Sotsiaalfond (ESF) </a:t>
            </a:r>
          </a:p>
          <a:p>
            <a:pPr algn="l"/>
            <a:r>
              <a:rPr lang="et-EE" sz="3721" dirty="0">
                <a:latin typeface="+mj-lt"/>
                <a:ea typeface="Playfair Display" pitchFamily="34" charset="-122"/>
                <a:cs typeface="Playfair Display" pitchFamily="34" charset="-120"/>
              </a:rPr>
              <a:t>kohanemisprogramm </a:t>
            </a:r>
          </a:p>
          <a:p>
            <a:pPr algn="l"/>
            <a:r>
              <a:rPr lang="et-EE" sz="3721" dirty="0">
                <a:latin typeface="+mj-lt"/>
                <a:ea typeface="Playfair Display" pitchFamily="34" charset="-122"/>
                <a:cs typeface="Playfair Display" pitchFamily="34" charset="-120"/>
              </a:rPr>
              <a:t>2023-2029</a:t>
            </a:r>
            <a:br>
              <a:rPr lang="et-EE" sz="3721" dirty="0">
                <a:latin typeface="+mj-lt"/>
                <a:ea typeface="Playfair Display" pitchFamily="34" charset="-122"/>
                <a:cs typeface="Playfair Display" pitchFamily="34" charset="-120"/>
              </a:rPr>
            </a:br>
            <a:endParaRPr lang="en-US" sz="372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FE933D-9D4A-C131-55AD-31C226D8A949}"/>
              </a:ext>
            </a:extLst>
          </p:cNvPr>
          <p:cNvSpPr txBox="1"/>
          <p:nvPr/>
        </p:nvSpPr>
        <p:spPr>
          <a:xfrm>
            <a:off x="983432" y="2460028"/>
            <a:ext cx="7056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Keeleõppe</a:t>
            </a:r>
            <a:r>
              <a:rPr lang="en-US" dirty="0">
                <a:solidFill>
                  <a:schemeClr val="tx2"/>
                </a:solidFill>
              </a:rPr>
              <a:t> ja </a:t>
            </a:r>
            <a:r>
              <a:rPr lang="en-US" dirty="0" err="1">
                <a:solidFill>
                  <a:schemeClr val="tx2"/>
                </a:solidFill>
              </a:rPr>
              <a:t>kohanemiskoolituste</a:t>
            </a:r>
            <a:r>
              <a:rPr lang="en-US" dirty="0">
                <a:solidFill>
                  <a:schemeClr val="tx2"/>
                </a:solidFill>
              </a:rPr>
              <a:t> </a:t>
            </a:r>
            <a:endParaRPr lang="et-EE" dirty="0">
              <a:solidFill>
                <a:schemeClr val="tx2"/>
              </a:solidFill>
            </a:endParaRPr>
          </a:p>
          <a:p>
            <a:r>
              <a:rPr lang="et-EE" dirty="0">
                <a:solidFill>
                  <a:schemeClr val="tx2"/>
                </a:solidFill>
              </a:rPr>
              <a:t>p</a:t>
            </a:r>
            <a:r>
              <a:rPr lang="en-US" dirty="0" err="1">
                <a:solidFill>
                  <a:schemeClr val="tx2"/>
                </a:solidFill>
              </a:rPr>
              <a:t>akkumine</a:t>
            </a:r>
            <a:r>
              <a:rPr lang="et-EE" dirty="0">
                <a:solidFill>
                  <a:schemeClr val="tx2"/>
                </a:solidFill>
              </a:rPr>
              <a:t>, teavitustegevus</a:t>
            </a:r>
            <a:br>
              <a:rPr lang="et-EE" dirty="0"/>
            </a:br>
            <a:endParaRPr lang="et-EE" dirty="0"/>
          </a:p>
          <a:p>
            <a:endParaRPr lang="et-EE" dirty="0"/>
          </a:p>
          <a:p>
            <a:r>
              <a:rPr lang="et-EE" dirty="0">
                <a:solidFill>
                  <a:schemeClr val="tx2"/>
                </a:solidFill>
              </a:rPr>
              <a:t>E-õppe koolituste loomine</a:t>
            </a:r>
          </a:p>
          <a:p>
            <a:r>
              <a:rPr lang="et-EE" dirty="0">
                <a:solidFill>
                  <a:schemeClr val="tx2"/>
                </a:solidFill>
              </a:rPr>
              <a:t>teemamoodulitele</a:t>
            </a:r>
          </a:p>
          <a:p>
            <a:endParaRPr lang="et-EE" dirty="0">
              <a:solidFill>
                <a:schemeClr val="tx2"/>
              </a:solidFill>
            </a:endParaRPr>
          </a:p>
          <a:p>
            <a:endParaRPr lang="et-EE" dirty="0">
              <a:solidFill>
                <a:schemeClr val="tx2"/>
              </a:solidFill>
            </a:endParaRPr>
          </a:p>
          <a:p>
            <a:r>
              <a:rPr lang="et-EE" dirty="0">
                <a:solidFill>
                  <a:schemeClr val="tx2"/>
                </a:solidFill>
              </a:rPr>
              <a:t>Kohanemisprogrammi materjalide </a:t>
            </a:r>
          </a:p>
          <a:p>
            <a:r>
              <a:rPr lang="et-EE" dirty="0">
                <a:solidFill>
                  <a:schemeClr val="tx2"/>
                </a:solidFill>
              </a:rPr>
              <a:t>uuendamine</a:t>
            </a:r>
          </a:p>
          <a:p>
            <a:endParaRPr lang="et-EE" dirty="0"/>
          </a:p>
          <a:p>
            <a:endParaRPr lang="et-EE" dirty="0"/>
          </a:p>
          <a:p>
            <a:r>
              <a:rPr lang="et-EE" dirty="0">
                <a:solidFill>
                  <a:schemeClr val="tx2"/>
                </a:solidFill>
              </a:rPr>
              <a:t>Tagasiside ja mõju hindamine</a:t>
            </a:r>
          </a:p>
          <a:p>
            <a:endParaRPr lang="et-EE" dirty="0"/>
          </a:p>
          <a:p>
            <a:endParaRPr lang="en-US" dirty="0"/>
          </a:p>
        </p:txBody>
      </p:sp>
      <p:pic>
        <p:nvPicPr>
          <p:cNvPr id="11" name="Pilt 10" descr="Pilt, millel on kujutatud Graafika, ring, sümbol, Värvikus&#10;&#10;Kirjeldus on genereeritud automaatselt">
            <a:extLst>
              <a:ext uri="{FF2B5EF4-FFF2-40B4-BE49-F238E27FC236}">
                <a16:creationId xmlns:a16="http://schemas.microsoft.com/office/drawing/2014/main" id="{CDB3D390-25F3-4D00-C469-0146BF0F4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2" y="2477436"/>
            <a:ext cx="566335" cy="566335"/>
          </a:xfrm>
          <a:prstGeom prst="rect">
            <a:avLst/>
          </a:prstGeom>
        </p:spPr>
      </p:pic>
      <p:pic>
        <p:nvPicPr>
          <p:cNvPr id="12" name="Pilt 11" descr="Pilt, millel on kujutatud Graafika, ring, sümbol, Värvikus&#10;&#10;Kirjeldus on genereeritud automaatselt">
            <a:extLst>
              <a:ext uri="{FF2B5EF4-FFF2-40B4-BE49-F238E27FC236}">
                <a16:creationId xmlns:a16="http://schemas.microsoft.com/office/drawing/2014/main" id="{E6EBCBDD-EB1C-3CF8-6E99-4E6F1DF1C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" y="3548823"/>
            <a:ext cx="566335" cy="566335"/>
          </a:xfrm>
          <a:prstGeom prst="rect">
            <a:avLst/>
          </a:prstGeom>
        </p:spPr>
      </p:pic>
      <p:pic>
        <p:nvPicPr>
          <p:cNvPr id="13" name="Pilt 12" descr="Pilt, millel on kujutatud Graafika, ring, sümbol, Värvikus&#10;&#10;Kirjeldus on genereeritud automaatselt">
            <a:extLst>
              <a:ext uri="{FF2B5EF4-FFF2-40B4-BE49-F238E27FC236}">
                <a16:creationId xmlns:a16="http://schemas.microsoft.com/office/drawing/2014/main" id="{3010F6C3-EB23-0FA6-ACD9-E0F4885F1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1" y="4620210"/>
            <a:ext cx="566335" cy="566335"/>
          </a:xfrm>
          <a:prstGeom prst="rect">
            <a:avLst/>
          </a:prstGeom>
        </p:spPr>
      </p:pic>
      <p:pic>
        <p:nvPicPr>
          <p:cNvPr id="14" name="Pilt 13" descr="Pilt, millel on kujutatud Graafika, ring, sümbol, Värvikus&#10;&#10;Kirjeldus on genereeritud automaatselt">
            <a:extLst>
              <a:ext uri="{FF2B5EF4-FFF2-40B4-BE49-F238E27FC236}">
                <a16:creationId xmlns:a16="http://schemas.microsoft.com/office/drawing/2014/main" id="{BD4FB1DF-292F-DE25-8AD0-0204EEBD5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4" y="5691597"/>
            <a:ext cx="566335" cy="566335"/>
          </a:xfrm>
          <a:prstGeom prst="rect">
            <a:avLst/>
          </a:prstGeom>
        </p:spPr>
      </p:pic>
      <p:sp>
        <p:nvSpPr>
          <p:cNvPr id="3" name="Graphic 15">
            <a:extLst>
              <a:ext uri="{FF2B5EF4-FFF2-40B4-BE49-F238E27FC236}">
                <a16:creationId xmlns:a16="http://schemas.microsoft.com/office/drawing/2014/main" id="{95F6AE9D-7C4D-EC06-AABE-D35F1A761EFE}"/>
              </a:ext>
            </a:extLst>
          </p:cNvPr>
          <p:cNvSpPr>
            <a:spLocks/>
          </p:cNvSpPr>
          <p:nvPr/>
        </p:nvSpPr>
        <p:spPr>
          <a:xfrm>
            <a:off x="4697793" y="680407"/>
            <a:ext cx="7857882" cy="6177593"/>
          </a:xfrm>
          <a:custGeom>
            <a:avLst/>
            <a:gdLst>
              <a:gd name="connsiteX0" fmla="*/ 2277347 w 2372888"/>
              <a:gd name="connsiteY0" fmla="*/ 537665 h 1611666"/>
              <a:gd name="connsiteX1" fmla="*/ 2087545 w 2372888"/>
              <a:gd name="connsiteY1" fmla="*/ 253225 h 1611666"/>
              <a:gd name="connsiteX2" fmla="*/ 1613610 w 2372888"/>
              <a:gd name="connsiteY2" fmla="*/ 0 h 1611666"/>
              <a:gd name="connsiteX3" fmla="*/ 1044109 w 2372888"/>
              <a:gd name="connsiteY3" fmla="*/ 0 h 1611666"/>
              <a:gd name="connsiteX4" fmla="*/ 832553 w 2372888"/>
              <a:gd name="connsiteY4" fmla="*/ 40702 h 1611666"/>
              <a:gd name="connsiteX5" fmla="*/ 358048 w 2372888"/>
              <a:gd name="connsiteY5" fmla="*/ 230265 h 1611666"/>
              <a:gd name="connsiteX6" fmla="*/ 25657 w 2372888"/>
              <a:gd name="connsiteY6" fmla="*/ 589657 h 1611666"/>
              <a:gd name="connsiteX7" fmla="*/ 95669 w 2372888"/>
              <a:gd name="connsiteY7" fmla="*/ 1073907 h 1611666"/>
              <a:gd name="connsiteX8" fmla="*/ 285471 w 2372888"/>
              <a:gd name="connsiteY8" fmla="*/ 1358346 h 1611666"/>
              <a:gd name="connsiteX9" fmla="*/ 759311 w 2372888"/>
              <a:gd name="connsiteY9" fmla="*/ 1611667 h 1611666"/>
              <a:gd name="connsiteX10" fmla="*/ 1708511 w 2372888"/>
              <a:gd name="connsiteY10" fmla="*/ 1611667 h 1611666"/>
              <a:gd name="connsiteX11" fmla="*/ 2217879 w 2372888"/>
              <a:gd name="connsiteY11" fmla="*/ 1297246 h 1611666"/>
              <a:gd name="connsiteX12" fmla="*/ 2312781 w 2372888"/>
              <a:gd name="connsiteY12" fmla="*/ 1107588 h 1611666"/>
              <a:gd name="connsiteX13" fmla="*/ 2277252 w 2372888"/>
              <a:gd name="connsiteY13" fmla="*/ 537760 h 161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2888" h="1611666">
                <a:moveTo>
                  <a:pt x="2277347" y="537665"/>
                </a:moveTo>
                <a:lnTo>
                  <a:pt x="2087545" y="253225"/>
                </a:lnTo>
                <a:cubicBezTo>
                  <a:pt x="1981909" y="95066"/>
                  <a:pt x="1804077" y="0"/>
                  <a:pt x="1613610" y="0"/>
                </a:cubicBezTo>
                <a:lnTo>
                  <a:pt x="1044109" y="0"/>
                </a:lnTo>
                <a:cubicBezTo>
                  <a:pt x="971627" y="0"/>
                  <a:pt x="899810" y="13852"/>
                  <a:pt x="832553" y="40702"/>
                </a:cubicBezTo>
                <a:lnTo>
                  <a:pt x="358048" y="230265"/>
                </a:lnTo>
                <a:cubicBezTo>
                  <a:pt x="198644" y="293927"/>
                  <a:pt x="76574" y="425995"/>
                  <a:pt x="25657" y="589657"/>
                </a:cubicBezTo>
                <a:cubicBezTo>
                  <a:pt x="-25261" y="753414"/>
                  <a:pt x="388" y="931308"/>
                  <a:pt x="95669" y="1073907"/>
                </a:cubicBezTo>
                <a:lnTo>
                  <a:pt x="285471" y="1358346"/>
                </a:lnTo>
                <a:cubicBezTo>
                  <a:pt x="391106" y="1516601"/>
                  <a:pt x="568939" y="1611667"/>
                  <a:pt x="759311" y="1611667"/>
                </a:cubicBezTo>
                <a:lnTo>
                  <a:pt x="1708511" y="1611667"/>
                </a:lnTo>
                <a:cubicBezTo>
                  <a:pt x="1924247" y="1611667"/>
                  <a:pt x="2121459" y="1489940"/>
                  <a:pt x="2217879" y="1297246"/>
                </a:cubicBezTo>
                <a:lnTo>
                  <a:pt x="2312781" y="1107588"/>
                </a:lnTo>
                <a:cubicBezTo>
                  <a:pt x="2404167" y="925046"/>
                  <a:pt x="2390582" y="707589"/>
                  <a:pt x="2277252" y="53776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fi-FI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lt 7" descr="Pilt, millel on kujutatud tekst, Graafika, graafiline disain, logo&#10;&#10;Kirjeldus on genereeritud automaatselt">
            <a:extLst>
              <a:ext uri="{FF2B5EF4-FFF2-40B4-BE49-F238E27FC236}">
                <a16:creationId xmlns:a16="http://schemas.microsoft.com/office/drawing/2014/main" id="{9F5CE7E4-3254-A5B1-A503-B98E27C9094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571" y="6049418"/>
            <a:ext cx="1530429" cy="861952"/>
          </a:xfrm>
          <a:prstGeom prst="rect">
            <a:avLst/>
          </a:prstGeom>
        </p:spPr>
      </p:pic>
      <p:pic>
        <p:nvPicPr>
          <p:cNvPr id="9" name="Pilt 8" descr="Pilt, millel on kujutatud Font, tekst, logo, disain&#10;&#10;Kirjeldus on genereeritud automaatselt">
            <a:extLst>
              <a:ext uri="{FF2B5EF4-FFF2-40B4-BE49-F238E27FC236}">
                <a16:creationId xmlns:a16="http://schemas.microsoft.com/office/drawing/2014/main" id="{2E500E05-05CE-05F9-A7EF-8BE48DE3CD8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0"/>
          <a:stretch/>
        </p:blipFill>
        <p:spPr>
          <a:xfrm>
            <a:off x="9015503" y="6069514"/>
            <a:ext cx="1646068" cy="841856"/>
          </a:xfrm>
          <a:prstGeom prst="rect">
            <a:avLst/>
          </a:prstGeom>
        </p:spPr>
      </p:pic>
      <p:pic>
        <p:nvPicPr>
          <p:cNvPr id="10" name="Pilt 9" descr="Pilt, millel on kujutatud Font, Graafika, graafiline disain, tekst">
            <a:extLst>
              <a:ext uri="{FF2B5EF4-FFF2-40B4-BE49-F238E27FC236}">
                <a16:creationId xmlns:a16="http://schemas.microsoft.com/office/drawing/2014/main" id="{FCF0F6A5-7830-97A3-E260-8B685E0FD6B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18" y="6043193"/>
            <a:ext cx="1080121" cy="8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66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-101929" y="488411"/>
            <a:ext cx="6617891" cy="89455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3522"/>
              </a:lnSpc>
            </a:pPr>
            <a:r>
              <a:rPr lang="et-EE" sz="3534" dirty="0">
                <a:latin typeface="+mj-lt"/>
              </a:rPr>
              <a:t>Koostöö</a:t>
            </a:r>
            <a:endParaRPr lang="en-US" sz="3534" dirty="0">
              <a:latin typeface="+mj-lt"/>
            </a:endParaRPr>
          </a:p>
        </p:txBody>
      </p:sp>
      <p:pic>
        <p:nvPicPr>
          <p:cNvPr id="6" name="Pilt 5" descr="Pilt, millel on kujutatud öö, pilvelõhkuja, ehitis, Suurlinna-ala&#10;&#10;Kirjeldus on genereeritud automaatselt">
            <a:extLst>
              <a:ext uri="{FF2B5EF4-FFF2-40B4-BE49-F238E27FC236}">
                <a16:creationId xmlns:a16="http://schemas.microsoft.com/office/drawing/2014/main" id="{AB6B7953-052D-B66E-D6E1-04672B6E4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64856"/>
          </a:xfrm>
          <a:prstGeom prst="rect">
            <a:avLst/>
          </a:prstGeom>
        </p:spPr>
      </p:pic>
      <p:graphicFrame>
        <p:nvGraphicFramePr>
          <p:cNvPr id="7" name="Skemaatiline diagramm 6">
            <a:extLst>
              <a:ext uri="{FF2B5EF4-FFF2-40B4-BE49-F238E27FC236}">
                <a16:creationId xmlns:a16="http://schemas.microsoft.com/office/drawing/2014/main" id="{BA9BEA05-6B1F-8A82-2A57-502129415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89204"/>
              </p:ext>
            </p:extLst>
          </p:nvPr>
        </p:nvGraphicFramePr>
        <p:xfrm>
          <a:off x="-312712" y="1443237"/>
          <a:ext cx="6840426" cy="4479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B3475DC4-1C02-21B3-C7FF-1010C6A11C84}"/>
              </a:ext>
            </a:extLst>
          </p:cNvPr>
          <p:cNvSpPr txBox="1">
            <a:spLocks/>
          </p:cNvSpPr>
          <p:nvPr/>
        </p:nvSpPr>
        <p:spPr>
          <a:xfrm>
            <a:off x="550862" y="657225"/>
            <a:ext cx="11090275" cy="554355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t-EE" sz="5000" dirty="0">
                <a:latin typeface="+mj-lt"/>
              </a:rPr>
              <a:t>„</a:t>
            </a:r>
            <a:r>
              <a:rPr lang="fi-FI" sz="5000" dirty="0" err="1">
                <a:latin typeface="+mj-lt"/>
              </a:rPr>
              <a:t>Kui</a:t>
            </a:r>
            <a:r>
              <a:rPr lang="fi-FI" sz="5000" dirty="0">
                <a:latin typeface="+mj-lt"/>
              </a:rPr>
              <a:t> </a:t>
            </a:r>
            <a:r>
              <a:rPr lang="fi-FI" sz="5000" dirty="0" err="1">
                <a:latin typeface="+mj-lt"/>
              </a:rPr>
              <a:t>räägid</a:t>
            </a:r>
            <a:r>
              <a:rPr lang="fi-FI" sz="5000" dirty="0">
                <a:latin typeface="+mj-lt"/>
              </a:rPr>
              <a:t> eesti </a:t>
            </a:r>
            <a:r>
              <a:rPr lang="fi-FI" sz="5000" dirty="0" err="1">
                <a:latin typeface="+mj-lt"/>
              </a:rPr>
              <a:t>keeles</a:t>
            </a:r>
            <a:r>
              <a:rPr lang="fi-FI" sz="5000" dirty="0">
                <a:latin typeface="+mj-lt"/>
              </a:rPr>
              <a:t>, siis </a:t>
            </a:r>
            <a:r>
              <a:rPr lang="fi-FI" sz="5000" dirty="0" err="1">
                <a:latin typeface="+mj-lt"/>
              </a:rPr>
              <a:t>see</a:t>
            </a:r>
            <a:r>
              <a:rPr lang="fi-FI" sz="5000" dirty="0">
                <a:latin typeface="+mj-lt"/>
              </a:rPr>
              <a:t> ei ole </a:t>
            </a:r>
            <a:r>
              <a:rPr lang="fi-FI" sz="5000" dirty="0" err="1">
                <a:latin typeface="+mj-lt"/>
              </a:rPr>
              <a:t>oluline</a:t>
            </a:r>
            <a:r>
              <a:rPr lang="fi-FI" sz="5000" dirty="0">
                <a:latin typeface="+mj-lt"/>
              </a:rPr>
              <a:t>, </a:t>
            </a:r>
            <a:r>
              <a:rPr lang="fi-FI" sz="5000" dirty="0" err="1">
                <a:latin typeface="+mj-lt"/>
              </a:rPr>
              <a:t>mis</a:t>
            </a:r>
            <a:r>
              <a:rPr lang="fi-FI" sz="5000" dirty="0">
                <a:latin typeface="+mj-lt"/>
              </a:rPr>
              <a:t> su </a:t>
            </a:r>
            <a:r>
              <a:rPr lang="fi-FI" sz="5000" dirty="0" err="1">
                <a:latin typeface="+mj-lt"/>
              </a:rPr>
              <a:t>usk</a:t>
            </a:r>
            <a:r>
              <a:rPr lang="fi-FI" sz="5000" dirty="0">
                <a:latin typeface="+mj-lt"/>
              </a:rPr>
              <a:t> on ja </a:t>
            </a:r>
            <a:r>
              <a:rPr lang="fi-FI" sz="5000" dirty="0" err="1">
                <a:latin typeface="+mj-lt"/>
              </a:rPr>
              <a:t>kust</a:t>
            </a:r>
            <a:r>
              <a:rPr lang="fi-FI" sz="5000" dirty="0">
                <a:latin typeface="+mj-lt"/>
              </a:rPr>
              <a:t> </a:t>
            </a:r>
            <a:r>
              <a:rPr lang="fi-FI" sz="5000" dirty="0" err="1">
                <a:latin typeface="+mj-lt"/>
              </a:rPr>
              <a:t>oled</a:t>
            </a:r>
            <a:r>
              <a:rPr lang="fi-FI" sz="5000" dirty="0">
                <a:latin typeface="+mj-lt"/>
              </a:rPr>
              <a:t> </a:t>
            </a:r>
            <a:r>
              <a:rPr lang="fi-FI" sz="5000" dirty="0" err="1">
                <a:latin typeface="+mj-lt"/>
              </a:rPr>
              <a:t>pärit</a:t>
            </a:r>
            <a:r>
              <a:rPr lang="fi-FI" sz="5000" dirty="0">
                <a:latin typeface="+mj-lt"/>
              </a:rPr>
              <a:t>. </a:t>
            </a:r>
            <a:r>
              <a:rPr lang="fi-FI" sz="5000" dirty="0" err="1">
                <a:latin typeface="+mj-lt"/>
              </a:rPr>
              <a:t>Keele</a:t>
            </a:r>
            <a:r>
              <a:rPr lang="fi-FI" sz="5000" dirty="0">
                <a:latin typeface="+mj-lt"/>
              </a:rPr>
              <a:t> </a:t>
            </a:r>
            <a:r>
              <a:rPr lang="fi-FI" sz="5000" dirty="0" err="1">
                <a:latin typeface="+mj-lt"/>
              </a:rPr>
              <a:t>õppimine</a:t>
            </a:r>
            <a:r>
              <a:rPr lang="fi-FI" sz="5000" dirty="0">
                <a:latin typeface="+mj-lt"/>
              </a:rPr>
              <a:t> on </a:t>
            </a:r>
            <a:r>
              <a:rPr lang="fi-FI" sz="5000" dirty="0" err="1">
                <a:latin typeface="+mj-lt"/>
              </a:rPr>
              <a:t>austus</a:t>
            </a:r>
            <a:r>
              <a:rPr lang="fi-FI" sz="5000" dirty="0">
                <a:latin typeface="+mj-lt"/>
              </a:rPr>
              <a:t> eesti </a:t>
            </a:r>
            <a:r>
              <a:rPr lang="fi-FI" sz="5000" dirty="0" err="1">
                <a:latin typeface="+mj-lt"/>
              </a:rPr>
              <a:t>kultuuri</a:t>
            </a:r>
            <a:r>
              <a:rPr lang="fi-FI" sz="5000" dirty="0">
                <a:latin typeface="+mj-lt"/>
              </a:rPr>
              <a:t> </a:t>
            </a:r>
            <a:r>
              <a:rPr lang="fi-FI" sz="5000" dirty="0" err="1">
                <a:latin typeface="+mj-lt"/>
              </a:rPr>
              <a:t>vastu</a:t>
            </a:r>
            <a:r>
              <a:rPr lang="fi-FI" sz="5000" dirty="0">
                <a:latin typeface="+mj-lt"/>
              </a:rPr>
              <a:t>.“</a:t>
            </a:r>
            <a:br>
              <a:rPr lang="en-US" dirty="0"/>
            </a:b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0FEFE7-4F7B-379A-D08A-1DEB7279A2D4}"/>
              </a:ext>
            </a:extLst>
          </p:cNvPr>
          <p:cNvSpPr txBox="1"/>
          <p:nvPr/>
        </p:nvSpPr>
        <p:spPr>
          <a:xfrm>
            <a:off x="5879976" y="6200775"/>
            <a:ext cx="8424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— </a:t>
            </a:r>
            <a:r>
              <a:rPr lang="en-US" i="1" dirty="0"/>
              <a:t>Tahsin </a:t>
            </a:r>
            <a:r>
              <a:rPr lang="en-US" i="1" dirty="0" err="1"/>
              <a:t>Kayurga</a:t>
            </a:r>
            <a:r>
              <a:rPr lang="et-EE" i="1" dirty="0"/>
              <a:t>, </a:t>
            </a:r>
            <a:r>
              <a:rPr lang="fi-FI" i="1" dirty="0" err="1"/>
              <a:t>Avatud</a:t>
            </a:r>
            <a:r>
              <a:rPr lang="fi-FI" i="1" dirty="0"/>
              <a:t> </a:t>
            </a:r>
            <a:r>
              <a:rPr lang="fi-FI" i="1" dirty="0" err="1"/>
              <a:t>Kooli</a:t>
            </a:r>
            <a:r>
              <a:rPr lang="fi-FI" i="1" dirty="0"/>
              <a:t> </a:t>
            </a:r>
            <a:r>
              <a:rPr lang="fi-FI" i="1" dirty="0" err="1"/>
              <a:t>matemaatikaõpetaja</a:t>
            </a:r>
            <a:endParaRPr lang="en-US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450226DA-B701-1E7D-A185-07862ADFA0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88" y="9912"/>
            <a:ext cx="12192000" cy="6858000"/>
          </a:xfr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729E48BC-6B60-D85D-14FF-52E64DEF4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68816" y="0"/>
            <a:ext cx="11615828" cy="6872456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endParaRPr lang="en-GB">
              <a:solidFill>
                <a:srgbClr val="F0F1F2"/>
              </a:solidFill>
              <a:latin typeface="Aino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5D323D41-131C-FF6C-6D33-476E1ABEF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Aitäh!</a:t>
            </a:r>
            <a:endParaRPr lang="en-EE" dirty="0"/>
          </a:p>
        </p:txBody>
      </p:sp>
      <p:pic>
        <p:nvPicPr>
          <p:cNvPr id="50" name="space estonia (darkmode)" hidden="1">
            <a:extLst>
              <a:ext uri="{FF2B5EF4-FFF2-40B4-BE49-F238E27FC236}">
                <a16:creationId xmlns:a16="http://schemas.microsoft.com/office/drawing/2014/main" id="{2C16981E-C15B-0395-0E87-00097F0D1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30" name="space estonia (lightmode)" hidden="1">
            <a:extLst>
              <a:ext uri="{FF2B5EF4-FFF2-40B4-BE49-F238E27FC236}">
                <a16:creationId xmlns:a16="http://schemas.microsoft.com/office/drawing/2014/main" id="{5D3C80E5-D617-9BF0-B711-B42DA2941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28" name="research estonia (lightmode)" hidden="1">
            <a:extLst>
              <a:ext uri="{FF2B5EF4-FFF2-40B4-BE49-F238E27FC236}">
                <a16:creationId xmlns:a16="http://schemas.microsoft.com/office/drawing/2014/main" id="{BE118E6E-D703-86AE-552B-51CBBFA0E4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6228" y="0"/>
            <a:ext cx="1908713" cy="1620000"/>
          </a:xfrm>
          <a:prstGeom prst="rect">
            <a:avLst/>
          </a:prstGeom>
        </p:spPr>
      </p:pic>
      <p:pic>
        <p:nvPicPr>
          <p:cNvPr id="43" name="research estonia (darkmode)" hidden="1">
            <a:extLst>
              <a:ext uri="{FF2B5EF4-FFF2-40B4-BE49-F238E27FC236}">
                <a16:creationId xmlns:a16="http://schemas.microsoft.com/office/drawing/2014/main" id="{BA83B4E0-F8C2-8344-46D4-707571D331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36228" y="0"/>
            <a:ext cx="1908713" cy="1620000"/>
          </a:xfrm>
          <a:prstGeom prst="rect">
            <a:avLst/>
          </a:prstGeom>
        </p:spPr>
      </p:pic>
      <p:pic>
        <p:nvPicPr>
          <p:cNvPr id="44" name="settle estonia (darkmode)" hidden="1">
            <a:extLst>
              <a:ext uri="{FF2B5EF4-FFF2-40B4-BE49-F238E27FC236}">
                <a16:creationId xmlns:a16="http://schemas.microsoft.com/office/drawing/2014/main" id="{A2A8B1D9-EBE0-6527-69B8-171564DD58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36" name="settle estonia (lightmode)" hidden="1">
            <a:extLst>
              <a:ext uri="{FF2B5EF4-FFF2-40B4-BE49-F238E27FC236}">
                <a16:creationId xmlns:a16="http://schemas.microsoft.com/office/drawing/2014/main" id="{9BD276AD-414E-3506-4FCF-661417BB43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23" name="electronics estonia (lightmode)" hidden="1">
            <a:extLst>
              <a:ext uri="{FF2B5EF4-FFF2-40B4-BE49-F238E27FC236}">
                <a16:creationId xmlns:a16="http://schemas.microsoft.com/office/drawing/2014/main" id="{5E61DFB5-5CED-8359-CBDE-7EB76EA8F5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19198" y="0"/>
            <a:ext cx="2325743" cy="1620000"/>
          </a:xfrm>
          <a:prstGeom prst="rect">
            <a:avLst/>
          </a:prstGeom>
        </p:spPr>
      </p:pic>
      <p:pic>
        <p:nvPicPr>
          <p:cNvPr id="51" name="electronics estonia (darkmode)" hidden="1">
            <a:extLst>
              <a:ext uri="{FF2B5EF4-FFF2-40B4-BE49-F238E27FC236}">
                <a16:creationId xmlns:a16="http://schemas.microsoft.com/office/drawing/2014/main" id="{47C008EB-DD1A-B15E-0DEC-D45698CEFD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319198" y="0"/>
            <a:ext cx="2325743" cy="1620000"/>
          </a:xfrm>
          <a:prstGeom prst="rect">
            <a:avLst/>
          </a:prstGeom>
        </p:spPr>
      </p:pic>
      <p:pic>
        <p:nvPicPr>
          <p:cNvPr id="29" name="defence estonia (lightmode)" hidden="1">
            <a:extLst>
              <a:ext uri="{FF2B5EF4-FFF2-40B4-BE49-F238E27FC236}">
                <a16:creationId xmlns:a16="http://schemas.microsoft.com/office/drawing/2014/main" id="{FA32027E-4F58-60D6-77B5-B8DD25756E1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912663" y="0"/>
            <a:ext cx="1732277" cy="1620000"/>
          </a:xfrm>
          <a:prstGeom prst="rect">
            <a:avLst/>
          </a:prstGeom>
        </p:spPr>
      </p:pic>
      <p:pic>
        <p:nvPicPr>
          <p:cNvPr id="37" name="defence estonia (darkmode)" hidden="1">
            <a:extLst>
              <a:ext uri="{FF2B5EF4-FFF2-40B4-BE49-F238E27FC236}">
                <a16:creationId xmlns:a16="http://schemas.microsoft.com/office/drawing/2014/main" id="{EF734680-CBA9-A278-9F50-F13E36085E8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912663" y="0"/>
            <a:ext cx="1732277" cy="1620000"/>
          </a:xfrm>
          <a:prstGeom prst="rect">
            <a:avLst/>
          </a:prstGeom>
        </p:spPr>
      </p:pic>
      <p:pic>
        <p:nvPicPr>
          <p:cNvPr id="22" name="education estonia (lightmode)" hidden="1">
            <a:extLst>
              <a:ext uri="{FF2B5EF4-FFF2-40B4-BE49-F238E27FC236}">
                <a16:creationId xmlns:a16="http://schemas.microsoft.com/office/drawing/2014/main" id="{46321D8C-068E-EF9E-5D67-35CA2F3ED8A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479593" y="0"/>
            <a:ext cx="2165347" cy="1620000"/>
          </a:xfrm>
          <a:prstGeom prst="rect">
            <a:avLst/>
          </a:prstGeom>
        </p:spPr>
      </p:pic>
      <p:pic>
        <p:nvPicPr>
          <p:cNvPr id="38" name="education estonia (darkmode)" hidden="1">
            <a:extLst>
              <a:ext uri="{FF2B5EF4-FFF2-40B4-BE49-F238E27FC236}">
                <a16:creationId xmlns:a16="http://schemas.microsoft.com/office/drawing/2014/main" id="{FEF2CF36-DB56-69DD-7C41-73EA7388E99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479593" y="0"/>
            <a:ext cx="2165347" cy="1620000"/>
          </a:xfrm>
          <a:prstGeom prst="rect">
            <a:avLst/>
          </a:prstGeom>
        </p:spPr>
      </p:pic>
      <p:pic>
        <p:nvPicPr>
          <p:cNvPr id="45" name="startup estonia (darkmode)" hidden="1">
            <a:extLst>
              <a:ext uri="{FF2B5EF4-FFF2-40B4-BE49-F238E27FC236}">
                <a16:creationId xmlns:a16="http://schemas.microsoft.com/office/drawing/2014/main" id="{12E506D4-8CBA-5E62-F193-8782521055E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31" name="startup estonia (lightmode)" hidden="1">
            <a:extLst>
              <a:ext uri="{FF2B5EF4-FFF2-40B4-BE49-F238E27FC236}">
                <a16:creationId xmlns:a16="http://schemas.microsoft.com/office/drawing/2014/main" id="{EAD26E18-9B4C-CE22-7E4C-74A2FB32D06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24" name="enter e-estonia (lightmode)" hidden="1">
            <a:extLst>
              <a:ext uri="{FF2B5EF4-FFF2-40B4-BE49-F238E27FC236}">
                <a16:creationId xmlns:a16="http://schemas.microsoft.com/office/drawing/2014/main" id="{CFDEFFC0-A7E8-1FBE-1A57-6419EF37FE2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672070" y="0"/>
            <a:ext cx="1972871" cy="1620000"/>
          </a:xfrm>
          <a:prstGeom prst="rect">
            <a:avLst/>
          </a:prstGeom>
        </p:spPr>
      </p:pic>
      <p:pic>
        <p:nvPicPr>
          <p:cNvPr id="39" name="enter e-estonia (darkmode)" hidden="1">
            <a:extLst>
              <a:ext uri="{FF2B5EF4-FFF2-40B4-BE49-F238E27FC236}">
                <a16:creationId xmlns:a16="http://schemas.microsoft.com/office/drawing/2014/main" id="{04D96F8D-26A8-2D66-47CC-3695720514F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672070" y="0"/>
            <a:ext cx="1972871" cy="1620000"/>
          </a:xfrm>
          <a:prstGeom prst="rect">
            <a:avLst/>
          </a:prstGeom>
        </p:spPr>
      </p:pic>
      <p:pic>
        <p:nvPicPr>
          <p:cNvPr id="25" name="industry estonia (lightmode)" hidden="1">
            <a:extLst>
              <a:ext uri="{FF2B5EF4-FFF2-40B4-BE49-F238E27FC236}">
                <a16:creationId xmlns:a16="http://schemas.microsoft.com/office/drawing/2014/main" id="{6A82D477-B950-3DFC-570A-397DFA4B6A5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832466" y="0"/>
            <a:ext cx="1812475" cy="1620000"/>
          </a:xfrm>
          <a:prstGeom prst="rect">
            <a:avLst/>
          </a:prstGeom>
        </p:spPr>
      </p:pic>
      <p:pic>
        <p:nvPicPr>
          <p:cNvPr id="40" name="industri estonia (darkmode)" hidden="1">
            <a:extLst>
              <a:ext uri="{FF2B5EF4-FFF2-40B4-BE49-F238E27FC236}">
                <a16:creationId xmlns:a16="http://schemas.microsoft.com/office/drawing/2014/main" id="{9605DAFC-EED1-EA87-DAD3-90B86903909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832466" y="0"/>
            <a:ext cx="1812475" cy="1620000"/>
          </a:xfrm>
          <a:prstGeom prst="rect">
            <a:avLst/>
          </a:prstGeom>
        </p:spPr>
      </p:pic>
      <p:pic>
        <p:nvPicPr>
          <p:cNvPr id="26" name="Invest estonia (lightmode)" hidden="1">
            <a:extLst>
              <a:ext uri="{FF2B5EF4-FFF2-40B4-BE49-F238E27FC236}">
                <a16:creationId xmlns:a16="http://schemas.microsoft.com/office/drawing/2014/main" id="{37F3850D-BC50-4323-B357-AB9B29A9B4D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1" name="invest estonia (darkmode)" hidden="1">
            <a:extLst>
              <a:ext uri="{FF2B5EF4-FFF2-40B4-BE49-F238E27FC236}">
                <a16:creationId xmlns:a16="http://schemas.microsoft.com/office/drawing/2014/main" id="{F8A17158-4F23-A72B-445C-90BA62FE06F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2" name="puhka eestis (darkmode)" hidden="1">
            <a:extLst>
              <a:ext uri="{FF2B5EF4-FFF2-40B4-BE49-F238E27FC236}">
                <a16:creationId xmlns:a16="http://schemas.microsoft.com/office/drawing/2014/main" id="{D27634F1-E9F6-9641-9CAE-83DEA43CCAD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27" name="puhka eestis (lightmode)" hidden="1">
            <a:extLst>
              <a:ext uri="{FF2B5EF4-FFF2-40B4-BE49-F238E27FC236}">
                <a16:creationId xmlns:a16="http://schemas.microsoft.com/office/drawing/2014/main" id="{48B7999C-EAC0-F853-2B54-9635008A893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7" name="trade estonia (darkmode)" hidden="1">
            <a:extLst>
              <a:ext uri="{FF2B5EF4-FFF2-40B4-BE49-F238E27FC236}">
                <a16:creationId xmlns:a16="http://schemas.microsoft.com/office/drawing/2014/main" id="{CD9B7CEE-5F28-7243-1F05-6319D07AE20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35" name="trade estonia (lightmode)" hidden="1">
            <a:extLst>
              <a:ext uri="{FF2B5EF4-FFF2-40B4-BE49-F238E27FC236}">
                <a16:creationId xmlns:a16="http://schemas.microsoft.com/office/drawing/2014/main" id="{8E19D7F3-4132-0A12-6C4D-773C2066728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32" name="taste estonia (lightmode)" hidden="1">
            <a:extLst>
              <a:ext uri="{FF2B5EF4-FFF2-40B4-BE49-F238E27FC236}">
                <a16:creationId xmlns:a16="http://schemas.microsoft.com/office/drawing/2014/main" id="{29D8E9A5-1AD8-BCD6-2AF1-6E7A1FDC84C2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6" name="taste estonia (darkmode)" hidden="1">
            <a:extLst>
              <a:ext uri="{FF2B5EF4-FFF2-40B4-BE49-F238E27FC236}">
                <a16:creationId xmlns:a16="http://schemas.microsoft.com/office/drawing/2014/main" id="{04B23DA8-03F5-6E3B-8679-3DD79B2FBDCA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8" name="visit estonia (darkmode)" hidden="1">
            <a:extLst>
              <a:ext uri="{FF2B5EF4-FFF2-40B4-BE49-F238E27FC236}">
                <a16:creationId xmlns:a16="http://schemas.microsoft.com/office/drawing/2014/main" id="{37C72951-2DC4-6712-7465-F0645588523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33" name="visit estonia (lightmode)" hidden="1">
            <a:extLst>
              <a:ext uri="{FF2B5EF4-FFF2-40B4-BE49-F238E27FC236}">
                <a16:creationId xmlns:a16="http://schemas.microsoft.com/office/drawing/2014/main" id="{A5E71EAB-4DD1-7D9C-085F-16389C4F157E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9" name="work estonia (darkmode)" hidden="1">
            <a:extLst>
              <a:ext uri="{FF2B5EF4-FFF2-40B4-BE49-F238E27FC236}">
                <a16:creationId xmlns:a16="http://schemas.microsoft.com/office/drawing/2014/main" id="{70675CE5-2290-811C-78C9-D05A4A172E27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34" name="work estonia (lightmode)" hidden="1">
            <a:extLst>
              <a:ext uri="{FF2B5EF4-FFF2-40B4-BE49-F238E27FC236}">
                <a16:creationId xmlns:a16="http://schemas.microsoft.com/office/drawing/2014/main" id="{119DA065-8D0E-B5D9-1424-2ADF525E6E8C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52" name="estonia (darkmode)" hidden="1">
            <a:extLst>
              <a:ext uri="{FF2B5EF4-FFF2-40B4-BE49-F238E27FC236}">
                <a16:creationId xmlns:a16="http://schemas.microsoft.com/office/drawing/2014/main" id="{AB3E740E-FE66-0F07-E314-F486AF905CBE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3" name="settle estonia (darkmode)">
            <a:extLst>
              <a:ext uri="{FF2B5EF4-FFF2-40B4-BE49-F238E27FC236}">
                <a16:creationId xmlns:a16="http://schemas.microsoft.com/office/drawing/2014/main" id="{ABC8A502-2160-751C-1A34-D203433016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696400" y="9912"/>
            <a:ext cx="1620000" cy="16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E70A30-59F7-58F3-2685-18E7B5CFDC8D}"/>
              </a:ext>
            </a:extLst>
          </p:cNvPr>
          <p:cNvSpPr txBox="1"/>
          <p:nvPr/>
        </p:nvSpPr>
        <p:spPr>
          <a:xfrm>
            <a:off x="464011" y="5673403"/>
            <a:ext cx="4310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solidFill>
                  <a:schemeClr val="bg1"/>
                </a:solidFill>
              </a:rPr>
              <a:t>Britta Saks</a:t>
            </a:r>
          </a:p>
          <a:p>
            <a:r>
              <a:rPr lang="et-EE" dirty="0">
                <a:solidFill>
                  <a:schemeClr val="bg1"/>
                </a:solidFill>
              </a:rPr>
              <a:t>britta.saks@integratsioon.ee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lt 1" descr="Pilt, millel on kujutatud Font, Graafika, graafiline disain, tekst">
            <a:extLst>
              <a:ext uri="{FF2B5EF4-FFF2-40B4-BE49-F238E27FC236}">
                <a16:creationId xmlns:a16="http://schemas.microsoft.com/office/drawing/2014/main" id="{04850C0A-DE68-26F0-BC74-EA2507BB301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31" y="6020455"/>
            <a:ext cx="1080121" cy="874401"/>
          </a:xfrm>
          <a:prstGeom prst="rect">
            <a:avLst/>
          </a:prstGeom>
        </p:spPr>
      </p:pic>
      <p:pic>
        <p:nvPicPr>
          <p:cNvPr id="4" name="Pilt 3" descr="Pilt, millel on kujutatud Font, tekst, logo, disain&#10;&#10;Kirjeldus on genereeritud automaatselt">
            <a:extLst>
              <a:ext uri="{FF2B5EF4-FFF2-40B4-BE49-F238E27FC236}">
                <a16:creationId xmlns:a16="http://schemas.microsoft.com/office/drawing/2014/main" id="{2A84DDB8-388B-5FE3-C18B-ACD240360BA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3" y="6020454"/>
            <a:ext cx="1956386" cy="874401"/>
          </a:xfrm>
          <a:prstGeom prst="rect">
            <a:avLst/>
          </a:prstGeom>
        </p:spPr>
      </p:pic>
      <p:pic>
        <p:nvPicPr>
          <p:cNvPr id="9" name="Pilt 8" descr="Pilt, millel on kujutatud tekst, Graafika, graafiline disain, logo&#10;&#10;Kirjeldus on genereeritud automaatselt">
            <a:extLst>
              <a:ext uri="{FF2B5EF4-FFF2-40B4-BE49-F238E27FC236}">
                <a16:creationId xmlns:a16="http://schemas.microsoft.com/office/drawing/2014/main" id="{79493F4F-ECE6-4F8D-647D-16AD0EC48D0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11" y="6021704"/>
            <a:ext cx="1530429" cy="8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2448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B3475DC4-1C02-21B3-C7FF-1010C6A11C84}"/>
              </a:ext>
            </a:extLst>
          </p:cNvPr>
          <p:cNvSpPr txBox="1">
            <a:spLocks/>
          </p:cNvSpPr>
          <p:nvPr/>
        </p:nvSpPr>
        <p:spPr>
          <a:xfrm>
            <a:off x="550862" y="657225"/>
            <a:ext cx="11090275" cy="554355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t-EE" sz="5000" dirty="0">
                <a:latin typeface="+mj-lt"/>
              </a:rPr>
              <a:t>Kasutatud allikad: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US" dirty="0"/>
            </a:br>
            <a:r>
              <a:rPr lang="en-US" dirty="0" err="1">
                <a:solidFill>
                  <a:schemeClr val="tx2"/>
                </a:solidFill>
              </a:rPr>
              <a:t>Euroopa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Sotsiaalfondi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kohanemis</a:t>
            </a:r>
            <a:r>
              <a:rPr lang="en-US" dirty="0">
                <a:solidFill>
                  <a:schemeClr val="tx2"/>
                </a:solidFill>
              </a:rPr>
              <a:t>- ja </a:t>
            </a:r>
            <a:r>
              <a:rPr lang="en-US" dirty="0" err="1">
                <a:solidFill>
                  <a:schemeClr val="tx2"/>
                </a:solidFill>
              </a:rPr>
              <a:t>lõimumismeetme</a:t>
            </a:r>
            <a:r>
              <a:rPr lang="en-US" dirty="0">
                <a:solidFill>
                  <a:schemeClr val="tx2"/>
                </a:solidFill>
              </a:rPr>
              <a:t> 2014–2020 </a:t>
            </a:r>
            <a:r>
              <a:rPr lang="en-US" dirty="0" err="1">
                <a:solidFill>
                  <a:schemeClr val="tx2"/>
                </a:solidFill>
              </a:rPr>
              <a:t>lõpphindamine</a:t>
            </a:r>
            <a:r>
              <a:rPr lang="et-EE" dirty="0">
                <a:solidFill>
                  <a:schemeClr val="tx2"/>
                </a:solidFill>
              </a:rPr>
              <a:t> (IBS ja RAKE 2023) </a:t>
            </a:r>
            <a:r>
              <a:rPr lang="et-EE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https://www.ibs.ee/publikatsioonid/esf-loppmeetme-hindamine/</a:t>
            </a:r>
            <a:endParaRPr lang="et-EE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t-EE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chemeClr val="tx2"/>
                </a:solidFill>
              </a:rPr>
              <a:t>Uussisserändajatele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võrgustikupõhise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tugiteenuste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pakkumise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mudeli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mõju</a:t>
            </a:r>
            <a:r>
              <a:rPr lang="en-US" dirty="0">
                <a:solidFill>
                  <a:schemeClr val="tx2"/>
                </a:solidFill>
              </a:rPr>
              <a:t> ja </a:t>
            </a:r>
            <a:r>
              <a:rPr lang="en-US" dirty="0" err="1">
                <a:solidFill>
                  <a:schemeClr val="tx2"/>
                </a:solidFill>
              </a:rPr>
              <a:t>jätkusuutlikkuse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hindamine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ning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kohanemisprogrammi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koolituste</a:t>
            </a:r>
            <a:r>
              <a:rPr lang="en-US" dirty="0">
                <a:solidFill>
                  <a:schemeClr val="tx2"/>
                </a:solidFill>
              </a:rPr>
              <a:t> ja </a:t>
            </a:r>
            <a:r>
              <a:rPr lang="en-US" dirty="0" err="1">
                <a:solidFill>
                  <a:schemeClr val="tx2"/>
                </a:solidFill>
              </a:rPr>
              <a:t>materjalide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lõpphindamine</a:t>
            </a:r>
            <a:r>
              <a:rPr lang="et-EE" dirty="0">
                <a:solidFill>
                  <a:schemeClr val="tx2"/>
                </a:solidFill>
              </a:rPr>
              <a:t> (</a:t>
            </a:r>
            <a:r>
              <a:rPr lang="et-EE" dirty="0" err="1">
                <a:solidFill>
                  <a:schemeClr val="tx2"/>
                </a:solidFill>
              </a:rPr>
              <a:t>Centar</a:t>
            </a:r>
            <a:r>
              <a:rPr lang="et-EE" dirty="0">
                <a:solidFill>
                  <a:schemeClr val="tx2"/>
                </a:solidFill>
              </a:rPr>
              <a:t> 2023)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https://centar.ee/tehtud-tood/kohanemine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06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B657D8-27D5-BF3C-22E5-F6AD5B8CA2F5}"/>
              </a:ext>
            </a:extLst>
          </p:cNvPr>
          <p:cNvSpPr txBox="1"/>
          <p:nvPr/>
        </p:nvSpPr>
        <p:spPr>
          <a:xfrm>
            <a:off x="479376" y="332656"/>
            <a:ext cx="1082486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Kohanemisprogrammi</a:t>
            </a:r>
            <a:r>
              <a:rPr kumimoji="0" lang="en-GB" sz="50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 </a:t>
            </a:r>
            <a:r>
              <a:rPr kumimoji="0" lang="en-GB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eesmärk</a:t>
            </a:r>
            <a:r>
              <a:rPr kumimoji="0" lang="en-GB" sz="50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83E286-9E88-DE4B-11D4-3E00346CB00C}"/>
              </a:ext>
            </a:extLst>
          </p:cNvPr>
          <p:cNvSpPr txBox="1"/>
          <p:nvPr/>
        </p:nvSpPr>
        <p:spPr>
          <a:xfrm>
            <a:off x="1569552" y="1792420"/>
            <a:ext cx="97346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</a:rPr>
              <a:t>Kohanemisprogrammi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eesmärk</a:t>
            </a:r>
            <a:r>
              <a:rPr lang="en-US" sz="2800" dirty="0">
                <a:solidFill>
                  <a:schemeClr val="tx2"/>
                </a:solidFill>
              </a:rPr>
              <a:t> on </a:t>
            </a:r>
            <a:r>
              <a:rPr lang="en-US" sz="2800" dirty="0" err="1">
                <a:solidFill>
                  <a:schemeClr val="tx2"/>
                </a:solidFill>
              </a:rPr>
              <a:t>uussisserändajate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rändeprotsessi</a:t>
            </a:r>
            <a:r>
              <a:rPr lang="en-US" sz="2800" dirty="0">
                <a:solidFill>
                  <a:schemeClr val="tx2"/>
                </a:solidFill>
              </a:rPr>
              <a:t> ja </a:t>
            </a:r>
            <a:r>
              <a:rPr lang="en-US" sz="2800" dirty="0" err="1">
                <a:solidFill>
                  <a:schemeClr val="tx2"/>
                </a:solidFill>
              </a:rPr>
              <a:t>hilisema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lõimumise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toetamine</a:t>
            </a:r>
            <a:r>
              <a:rPr lang="en-US" sz="2800" dirty="0">
                <a:solidFill>
                  <a:schemeClr val="tx2"/>
                </a:solidFill>
              </a:rPr>
              <a:t>, </a:t>
            </a:r>
            <a:r>
              <a:rPr lang="en-US" sz="2800" dirty="0" err="1">
                <a:solidFill>
                  <a:schemeClr val="tx2"/>
                </a:solidFill>
              </a:rPr>
              <a:t>tagades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neile</a:t>
            </a:r>
            <a:r>
              <a:rPr lang="et-EE" sz="2800" dirty="0">
                <a:solidFill>
                  <a:schemeClr val="tx2"/>
                </a:solidFill>
              </a:rPr>
              <a:t>     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t-EE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teadmised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riigi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ning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ühiskonna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toimimise</a:t>
            </a:r>
            <a:r>
              <a:rPr lang="en-US" sz="2800" dirty="0">
                <a:solidFill>
                  <a:schemeClr val="tx2"/>
                </a:solidFill>
              </a:rPr>
              <a:t>, </a:t>
            </a:r>
            <a:r>
              <a:rPr lang="en-US" sz="2800" dirty="0" err="1">
                <a:solidFill>
                  <a:schemeClr val="tx2"/>
                </a:solidFill>
              </a:rPr>
              <a:t>igapäevase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eluolu</a:t>
            </a:r>
            <a:r>
              <a:rPr lang="en-US" sz="2800" dirty="0">
                <a:solidFill>
                  <a:schemeClr val="tx2"/>
                </a:solidFill>
              </a:rPr>
              <a:t>, </a:t>
            </a:r>
            <a:r>
              <a:rPr lang="en-US" sz="2800" dirty="0" err="1">
                <a:solidFill>
                  <a:schemeClr val="tx2"/>
                </a:solidFill>
              </a:rPr>
              <a:t>töö</a:t>
            </a:r>
            <a:r>
              <a:rPr lang="en-US" sz="2800" dirty="0">
                <a:solidFill>
                  <a:schemeClr val="tx2"/>
                </a:solidFill>
              </a:rPr>
              <a:t>, </a:t>
            </a:r>
            <a:r>
              <a:rPr lang="en-US" sz="2800" dirty="0" err="1">
                <a:solidFill>
                  <a:schemeClr val="tx2"/>
                </a:solidFill>
              </a:rPr>
              <a:t>õppimise</a:t>
            </a:r>
            <a:r>
              <a:rPr lang="en-US" sz="2800" dirty="0">
                <a:solidFill>
                  <a:schemeClr val="tx2"/>
                </a:solidFill>
              </a:rPr>
              <a:t> ja </a:t>
            </a:r>
            <a:r>
              <a:rPr lang="en-US" sz="2800" dirty="0" err="1">
                <a:solidFill>
                  <a:schemeClr val="tx2"/>
                </a:solidFill>
              </a:rPr>
              <a:t>perekonnaga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seotud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teemadel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ning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soodustades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neil</a:t>
            </a:r>
            <a:r>
              <a:rPr lang="et-EE" sz="2800" dirty="0">
                <a:solidFill>
                  <a:schemeClr val="tx2"/>
                </a:solidFill>
              </a:rPr>
              <a:t>       </a:t>
            </a:r>
            <a:r>
              <a:rPr lang="en-US" sz="2800" dirty="0" err="1">
                <a:solidFill>
                  <a:schemeClr val="tx2"/>
                </a:solidFill>
              </a:rPr>
              <a:t>eesti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keele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oskuse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omandamist</a:t>
            </a:r>
            <a:r>
              <a:rPr lang="en-US" sz="28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23" name="Pilt 22">
            <a:extLst>
              <a:ext uri="{FF2B5EF4-FFF2-40B4-BE49-F238E27FC236}">
                <a16:creationId xmlns:a16="http://schemas.microsoft.com/office/drawing/2014/main" id="{C7C8D113-CA33-630E-ADD7-079086ACF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792420"/>
            <a:ext cx="887902" cy="887902"/>
          </a:xfrm>
          <a:prstGeom prst="rect">
            <a:avLst/>
          </a:prstGeom>
        </p:spPr>
      </p:pic>
      <p:pic>
        <p:nvPicPr>
          <p:cNvPr id="25" name="Pilt 24">
            <a:extLst>
              <a:ext uri="{FF2B5EF4-FFF2-40B4-BE49-F238E27FC236}">
                <a16:creationId xmlns:a16="http://schemas.microsoft.com/office/drawing/2014/main" id="{81B801B6-B720-4038-3A6D-BD84E791B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3573016"/>
            <a:ext cx="432048" cy="432048"/>
          </a:xfrm>
          <a:prstGeom prst="rect">
            <a:avLst/>
          </a:prstGeom>
        </p:spPr>
      </p:pic>
      <p:pic>
        <p:nvPicPr>
          <p:cNvPr id="27" name="Pilt 26">
            <a:extLst>
              <a:ext uri="{FF2B5EF4-FFF2-40B4-BE49-F238E27FC236}">
                <a16:creationId xmlns:a16="http://schemas.microsoft.com/office/drawing/2014/main" id="{A3119B68-78FB-6471-01C9-A517FF6EA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2709112"/>
            <a:ext cx="432048" cy="432048"/>
          </a:xfrm>
          <a:prstGeom prst="rect">
            <a:avLst/>
          </a:prstGeom>
        </p:spPr>
      </p:pic>
      <p:sp>
        <p:nvSpPr>
          <p:cNvPr id="2" name="Graphic 15">
            <a:extLst>
              <a:ext uri="{FF2B5EF4-FFF2-40B4-BE49-F238E27FC236}">
                <a16:creationId xmlns:a16="http://schemas.microsoft.com/office/drawing/2014/main" id="{B1A07845-6A66-55FA-503C-D69DD4F0B296}"/>
              </a:ext>
            </a:extLst>
          </p:cNvPr>
          <p:cNvSpPr/>
          <p:nvPr/>
        </p:nvSpPr>
        <p:spPr>
          <a:xfrm>
            <a:off x="9071232" y="4797152"/>
            <a:ext cx="3143672" cy="2060848"/>
          </a:xfrm>
          <a:custGeom>
            <a:avLst/>
            <a:gdLst>
              <a:gd name="connsiteX0" fmla="*/ 2277347 w 2372888"/>
              <a:gd name="connsiteY0" fmla="*/ 537665 h 1611666"/>
              <a:gd name="connsiteX1" fmla="*/ 2087545 w 2372888"/>
              <a:gd name="connsiteY1" fmla="*/ 253225 h 1611666"/>
              <a:gd name="connsiteX2" fmla="*/ 1613610 w 2372888"/>
              <a:gd name="connsiteY2" fmla="*/ 0 h 1611666"/>
              <a:gd name="connsiteX3" fmla="*/ 1044109 w 2372888"/>
              <a:gd name="connsiteY3" fmla="*/ 0 h 1611666"/>
              <a:gd name="connsiteX4" fmla="*/ 832553 w 2372888"/>
              <a:gd name="connsiteY4" fmla="*/ 40702 h 1611666"/>
              <a:gd name="connsiteX5" fmla="*/ 358048 w 2372888"/>
              <a:gd name="connsiteY5" fmla="*/ 230265 h 1611666"/>
              <a:gd name="connsiteX6" fmla="*/ 25657 w 2372888"/>
              <a:gd name="connsiteY6" fmla="*/ 589657 h 1611666"/>
              <a:gd name="connsiteX7" fmla="*/ 95669 w 2372888"/>
              <a:gd name="connsiteY7" fmla="*/ 1073907 h 1611666"/>
              <a:gd name="connsiteX8" fmla="*/ 285471 w 2372888"/>
              <a:gd name="connsiteY8" fmla="*/ 1358346 h 1611666"/>
              <a:gd name="connsiteX9" fmla="*/ 759311 w 2372888"/>
              <a:gd name="connsiteY9" fmla="*/ 1611667 h 1611666"/>
              <a:gd name="connsiteX10" fmla="*/ 1708511 w 2372888"/>
              <a:gd name="connsiteY10" fmla="*/ 1611667 h 1611666"/>
              <a:gd name="connsiteX11" fmla="*/ 2217879 w 2372888"/>
              <a:gd name="connsiteY11" fmla="*/ 1297246 h 1611666"/>
              <a:gd name="connsiteX12" fmla="*/ 2312781 w 2372888"/>
              <a:gd name="connsiteY12" fmla="*/ 1107588 h 1611666"/>
              <a:gd name="connsiteX13" fmla="*/ 2277252 w 2372888"/>
              <a:gd name="connsiteY13" fmla="*/ 537760 h 161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2888" h="1611666">
                <a:moveTo>
                  <a:pt x="2277347" y="537665"/>
                </a:moveTo>
                <a:lnTo>
                  <a:pt x="2087545" y="253225"/>
                </a:lnTo>
                <a:cubicBezTo>
                  <a:pt x="1981909" y="95066"/>
                  <a:pt x="1804077" y="0"/>
                  <a:pt x="1613610" y="0"/>
                </a:cubicBezTo>
                <a:lnTo>
                  <a:pt x="1044109" y="0"/>
                </a:lnTo>
                <a:cubicBezTo>
                  <a:pt x="971627" y="0"/>
                  <a:pt x="899810" y="13852"/>
                  <a:pt x="832553" y="40702"/>
                </a:cubicBezTo>
                <a:lnTo>
                  <a:pt x="358048" y="230265"/>
                </a:lnTo>
                <a:cubicBezTo>
                  <a:pt x="198644" y="293927"/>
                  <a:pt x="76574" y="425995"/>
                  <a:pt x="25657" y="589657"/>
                </a:cubicBezTo>
                <a:cubicBezTo>
                  <a:pt x="-25261" y="753414"/>
                  <a:pt x="388" y="931308"/>
                  <a:pt x="95669" y="1073907"/>
                </a:cubicBezTo>
                <a:lnTo>
                  <a:pt x="285471" y="1358346"/>
                </a:lnTo>
                <a:cubicBezTo>
                  <a:pt x="391106" y="1516601"/>
                  <a:pt x="568939" y="1611667"/>
                  <a:pt x="759311" y="1611667"/>
                </a:cubicBezTo>
                <a:lnTo>
                  <a:pt x="1708511" y="1611667"/>
                </a:lnTo>
                <a:cubicBezTo>
                  <a:pt x="1924247" y="1611667"/>
                  <a:pt x="2121459" y="1489940"/>
                  <a:pt x="2217879" y="1297246"/>
                </a:cubicBezTo>
                <a:lnTo>
                  <a:pt x="2312781" y="1107588"/>
                </a:lnTo>
                <a:cubicBezTo>
                  <a:pt x="2404167" y="925046"/>
                  <a:pt x="2390582" y="707589"/>
                  <a:pt x="2277252" y="537760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rgbClr val="FFD7B7">
                  <a:shade val="67500"/>
                  <a:satMod val="115000"/>
                </a:srgbClr>
              </a:gs>
              <a:gs pos="100000">
                <a:srgbClr val="FFD7B7">
                  <a:shade val="100000"/>
                  <a:satMod val="115000"/>
                </a:srgbClr>
              </a:gs>
            </a:gsLst>
            <a:lin ang="2700000" scaled="1"/>
          </a:gradFill>
          <a:ln>
            <a:solidFill>
              <a:srgbClr val="2B7AA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t-EE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t-EE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t-EE" dirty="0">
                <a:solidFill>
                  <a:schemeClr val="bg1"/>
                </a:solidFill>
                <a:latin typeface="+mj-lt"/>
              </a:rPr>
              <a:t>Kohanemisprogramm toetub</a:t>
            </a:r>
            <a:r>
              <a:rPr lang="fi-FI" dirty="0">
                <a:solidFill>
                  <a:schemeClr val="bg1"/>
                </a:solidFill>
                <a:latin typeface="+mj-lt"/>
              </a:rPr>
              <a:t> </a:t>
            </a:r>
            <a:r>
              <a:rPr lang="fi-FI" u="sng" dirty="0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„</a:t>
            </a:r>
            <a:r>
              <a:rPr lang="fi-FI" u="sng" dirty="0" err="1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Sidusa</a:t>
            </a:r>
            <a:r>
              <a:rPr lang="fi-FI" u="sng" dirty="0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Eesti </a:t>
            </a:r>
            <a:r>
              <a:rPr lang="fi-FI" u="sng" dirty="0" err="1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arengukavale</a:t>
            </a:r>
            <a:r>
              <a:rPr lang="fi-FI" u="sng" dirty="0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2030“</a:t>
            </a:r>
            <a:endParaRPr lang="et-EE" u="sng" dirty="0">
              <a:solidFill>
                <a:schemeClr val="bg1"/>
              </a:solidFill>
              <a:latin typeface="+mj-lt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fi-FI" u="sng" dirty="0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fi-FI" u="sn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Graphic 15">
            <a:extLst>
              <a:ext uri="{FF2B5EF4-FFF2-40B4-BE49-F238E27FC236}">
                <a16:creationId xmlns:a16="http://schemas.microsoft.com/office/drawing/2014/main" id="{166C9AE3-87E0-DD8A-97E4-F8058CAE6F2C}"/>
              </a:ext>
            </a:extLst>
          </p:cNvPr>
          <p:cNvSpPr/>
          <p:nvPr/>
        </p:nvSpPr>
        <p:spPr>
          <a:xfrm>
            <a:off x="6121856" y="5068066"/>
            <a:ext cx="3143672" cy="1801726"/>
          </a:xfrm>
          <a:custGeom>
            <a:avLst/>
            <a:gdLst>
              <a:gd name="connsiteX0" fmla="*/ 2277347 w 2372888"/>
              <a:gd name="connsiteY0" fmla="*/ 537665 h 1611666"/>
              <a:gd name="connsiteX1" fmla="*/ 2087545 w 2372888"/>
              <a:gd name="connsiteY1" fmla="*/ 253225 h 1611666"/>
              <a:gd name="connsiteX2" fmla="*/ 1613610 w 2372888"/>
              <a:gd name="connsiteY2" fmla="*/ 0 h 1611666"/>
              <a:gd name="connsiteX3" fmla="*/ 1044109 w 2372888"/>
              <a:gd name="connsiteY3" fmla="*/ 0 h 1611666"/>
              <a:gd name="connsiteX4" fmla="*/ 832553 w 2372888"/>
              <a:gd name="connsiteY4" fmla="*/ 40702 h 1611666"/>
              <a:gd name="connsiteX5" fmla="*/ 358048 w 2372888"/>
              <a:gd name="connsiteY5" fmla="*/ 230265 h 1611666"/>
              <a:gd name="connsiteX6" fmla="*/ 25657 w 2372888"/>
              <a:gd name="connsiteY6" fmla="*/ 589657 h 1611666"/>
              <a:gd name="connsiteX7" fmla="*/ 95669 w 2372888"/>
              <a:gd name="connsiteY7" fmla="*/ 1073907 h 1611666"/>
              <a:gd name="connsiteX8" fmla="*/ 285471 w 2372888"/>
              <a:gd name="connsiteY8" fmla="*/ 1358346 h 1611666"/>
              <a:gd name="connsiteX9" fmla="*/ 759311 w 2372888"/>
              <a:gd name="connsiteY9" fmla="*/ 1611667 h 1611666"/>
              <a:gd name="connsiteX10" fmla="*/ 1708511 w 2372888"/>
              <a:gd name="connsiteY10" fmla="*/ 1611667 h 1611666"/>
              <a:gd name="connsiteX11" fmla="*/ 2217879 w 2372888"/>
              <a:gd name="connsiteY11" fmla="*/ 1297246 h 1611666"/>
              <a:gd name="connsiteX12" fmla="*/ 2312781 w 2372888"/>
              <a:gd name="connsiteY12" fmla="*/ 1107588 h 1611666"/>
              <a:gd name="connsiteX13" fmla="*/ 2277252 w 2372888"/>
              <a:gd name="connsiteY13" fmla="*/ 537760 h 161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2888" h="1611666">
                <a:moveTo>
                  <a:pt x="2277347" y="537665"/>
                </a:moveTo>
                <a:lnTo>
                  <a:pt x="2087545" y="253225"/>
                </a:lnTo>
                <a:cubicBezTo>
                  <a:pt x="1981909" y="95066"/>
                  <a:pt x="1804077" y="0"/>
                  <a:pt x="1613610" y="0"/>
                </a:cubicBezTo>
                <a:lnTo>
                  <a:pt x="1044109" y="0"/>
                </a:lnTo>
                <a:cubicBezTo>
                  <a:pt x="971627" y="0"/>
                  <a:pt x="899810" y="13852"/>
                  <a:pt x="832553" y="40702"/>
                </a:cubicBezTo>
                <a:lnTo>
                  <a:pt x="358048" y="230265"/>
                </a:lnTo>
                <a:cubicBezTo>
                  <a:pt x="198644" y="293927"/>
                  <a:pt x="76574" y="425995"/>
                  <a:pt x="25657" y="589657"/>
                </a:cubicBezTo>
                <a:cubicBezTo>
                  <a:pt x="-25261" y="753414"/>
                  <a:pt x="388" y="931308"/>
                  <a:pt x="95669" y="1073907"/>
                </a:cubicBezTo>
                <a:lnTo>
                  <a:pt x="285471" y="1358346"/>
                </a:lnTo>
                <a:cubicBezTo>
                  <a:pt x="391106" y="1516601"/>
                  <a:pt x="568939" y="1611667"/>
                  <a:pt x="759311" y="1611667"/>
                </a:cubicBezTo>
                <a:lnTo>
                  <a:pt x="1708511" y="1611667"/>
                </a:lnTo>
                <a:cubicBezTo>
                  <a:pt x="1924247" y="1611667"/>
                  <a:pt x="2121459" y="1489940"/>
                  <a:pt x="2217879" y="1297246"/>
                </a:cubicBezTo>
                <a:lnTo>
                  <a:pt x="2312781" y="1107588"/>
                </a:lnTo>
                <a:cubicBezTo>
                  <a:pt x="2404167" y="925046"/>
                  <a:pt x="2390582" y="707589"/>
                  <a:pt x="2277252" y="537760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rgbClr val="FFD7B7">
                  <a:shade val="67500"/>
                  <a:satMod val="115000"/>
                </a:srgbClr>
              </a:gs>
              <a:gs pos="100000">
                <a:srgbClr val="FFD7B7">
                  <a:shade val="100000"/>
                  <a:satMod val="115000"/>
                </a:srgbClr>
              </a:gs>
            </a:gsLst>
            <a:lin ang="2700000" scaled="1"/>
          </a:gradFill>
          <a:ln>
            <a:solidFill>
              <a:srgbClr val="2B7AA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t-EE" u="sng" dirty="0">
              <a:solidFill>
                <a:schemeClr val="bg1"/>
              </a:solidFill>
              <a:latin typeface="+mj-lt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fi-FI" u="sng" dirty="0" err="1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Kohanemisprogrammi</a:t>
            </a:r>
            <a:r>
              <a:rPr lang="fi-FI" u="sng" dirty="0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i-FI" u="sng" dirty="0" err="1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määrus</a:t>
            </a:r>
            <a:endParaRPr lang="fi-FI" u="sng" dirty="0">
              <a:solidFill>
                <a:schemeClr val="bg1"/>
              </a:solidFill>
              <a:latin typeface="+mj-lt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fi-FI" u="sng" dirty="0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fi-FI" u="sng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8557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>
            <a:extLst>
              <a:ext uri="{FF2B5EF4-FFF2-40B4-BE49-F238E27FC236}">
                <a16:creationId xmlns:a16="http://schemas.microsoft.com/office/drawing/2014/main" id="{188E5A91-B1EB-CB73-58B2-F106F617F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04" y="387371"/>
            <a:ext cx="10935392" cy="692497"/>
          </a:xfrm>
        </p:spPr>
        <p:txBody>
          <a:bodyPr/>
          <a:lstStyle/>
          <a:p>
            <a:r>
              <a:rPr lang="et-EE" dirty="0">
                <a:solidFill>
                  <a:schemeClr val="tx1"/>
                </a:solidFill>
              </a:rPr>
              <a:t>Põhifaktid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 Placeholder 43">
            <a:extLst>
              <a:ext uri="{FF2B5EF4-FFF2-40B4-BE49-F238E27FC236}">
                <a16:creationId xmlns:a16="http://schemas.microsoft.com/office/drawing/2014/main" id="{C2146869-D5D9-7DBD-0F38-4D787AEC4302}"/>
              </a:ext>
            </a:extLst>
          </p:cNvPr>
          <p:cNvSpPr txBox="1">
            <a:spLocks/>
          </p:cNvSpPr>
          <p:nvPr/>
        </p:nvSpPr>
        <p:spPr>
          <a:xfrm>
            <a:off x="6106345" y="1830155"/>
            <a:ext cx="2592000" cy="881689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 kern="1200">
                <a:solidFill>
                  <a:schemeClr val="bg1"/>
                </a:solidFill>
                <a:latin typeface="Aino" panose="020006030405040202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o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o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o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o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t-EE" dirty="0">
                <a:solidFill>
                  <a:schemeClr val="tx2"/>
                </a:solidFill>
              </a:rPr>
              <a:t>Koolitustele suunab Politsei- ja Piirivalveamet (PPA)</a:t>
            </a:r>
            <a:endParaRPr lang="en-GB" dirty="0">
              <a:solidFill>
                <a:schemeClr val="tx2"/>
              </a:solidFill>
            </a:endParaRPr>
          </a:p>
          <a:p>
            <a:endParaRPr lang="en-E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1FB1E5-4227-A544-60D4-DB0297F6AB15}"/>
              </a:ext>
            </a:extLst>
          </p:cNvPr>
          <p:cNvSpPr txBox="1"/>
          <p:nvPr/>
        </p:nvSpPr>
        <p:spPr>
          <a:xfrm>
            <a:off x="6106345" y="3122940"/>
            <a:ext cx="3751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solidFill>
                  <a:schemeClr val="tx2"/>
                </a:solidFill>
              </a:rPr>
              <a:t>T</a:t>
            </a:r>
            <a:r>
              <a:rPr lang="fi-FI" dirty="0" err="1">
                <a:solidFill>
                  <a:schemeClr val="tx2"/>
                </a:solidFill>
              </a:rPr>
              <a:t>ähtajalise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elamisloa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või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elamisõigusega</a:t>
            </a:r>
            <a:r>
              <a:rPr lang="et-EE" dirty="0">
                <a:solidFill>
                  <a:schemeClr val="tx2"/>
                </a:solidFill>
              </a:rPr>
              <a:t> välismaalased</a:t>
            </a:r>
            <a:r>
              <a:rPr lang="fi-FI" dirty="0">
                <a:solidFill>
                  <a:schemeClr val="tx2"/>
                </a:solidFill>
              </a:rPr>
              <a:t>,</a:t>
            </a:r>
            <a:r>
              <a:rPr lang="et-EE" dirty="0">
                <a:solidFill>
                  <a:schemeClr val="tx2"/>
                </a:solidFill>
              </a:rPr>
              <a:t> täiskasvanud,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viibinud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Eestis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vähem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kui</a:t>
            </a:r>
            <a:r>
              <a:rPr lang="fi-FI" dirty="0">
                <a:solidFill>
                  <a:schemeClr val="tx2"/>
                </a:solidFill>
              </a:rPr>
              <a:t> 5 </a:t>
            </a:r>
            <a:r>
              <a:rPr lang="fi-FI" dirty="0" err="1">
                <a:solidFill>
                  <a:schemeClr val="tx2"/>
                </a:solidFill>
              </a:rPr>
              <a:t>aastat</a:t>
            </a:r>
            <a:r>
              <a:rPr lang="et-EE" dirty="0">
                <a:solidFill>
                  <a:schemeClr val="tx2"/>
                </a:solidFill>
              </a:rPr>
              <a:t> </a:t>
            </a:r>
            <a:endParaRPr lang="en-US" dirty="0"/>
          </a:p>
        </p:txBody>
      </p:sp>
      <p:sp>
        <p:nvSpPr>
          <p:cNvPr id="14" name="Text Placeholder 43">
            <a:extLst>
              <a:ext uri="{FF2B5EF4-FFF2-40B4-BE49-F238E27FC236}">
                <a16:creationId xmlns:a16="http://schemas.microsoft.com/office/drawing/2014/main" id="{81E50519-906A-FB24-B6FC-8CA033BF5917}"/>
              </a:ext>
            </a:extLst>
          </p:cNvPr>
          <p:cNvSpPr txBox="1">
            <a:spLocks/>
          </p:cNvSpPr>
          <p:nvPr/>
        </p:nvSpPr>
        <p:spPr>
          <a:xfrm>
            <a:off x="1433166" y="3149147"/>
            <a:ext cx="3267592" cy="881689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 kern="1200">
                <a:solidFill>
                  <a:schemeClr val="bg1"/>
                </a:solidFill>
                <a:latin typeface="Aino" panose="020006030405040202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o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o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o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o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>
                <a:solidFill>
                  <a:schemeClr val="tx2"/>
                </a:solidFill>
              </a:rPr>
              <a:t>Koolitused toimuvad veebis või suuremates linnades üle Eesti (Tallinn, Tartu, Narva)</a:t>
            </a:r>
            <a:endParaRPr lang="en-GB" dirty="0">
              <a:solidFill>
                <a:schemeClr val="tx2"/>
              </a:solidFill>
            </a:endParaRPr>
          </a:p>
          <a:p>
            <a:endParaRPr lang="en-E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53DC8-BF1A-FC7E-4BD3-BC62D3AAD886}"/>
              </a:ext>
            </a:extLst>
          </p:cNvPr>
          <p:cNvSpPr txBox="1"/>
          <p:nvPr/>
        </p:nvSpPr>
        <p:spPr>
          <a:xfrm>
            <a:off x="1478685" y="1745877"/>
            <a:ext cx="2569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solidFill>
                  <a:schemeClr val="tx2"/>
                </a:solidFill>
              </a:rPr>
              <a:t>Tasuta koolitusprogramm uussisserändajatele</a:t>
            </a:r>
            <a:endParaRPr lang="en-GB" dirty="0">
              <a:solidFill>
                <a:schemeClr val="tx2"/>
              </a:solidFill>
            </a:endParaRPr>
          </a:p>
          <a:p>
            <a:pPr algn="just"/>
            <a:endParaRPr lang="en-US" dirty="0"/>
          </a:p>
        </p:txBody>
      </p:sp>
      <p:sp>
        <p:nvSpPr>
          <p:cNvPr id="24" name="Graphic 1">
            <a:extLst>
              <a:ext uri="{FF2B5EF4-FFF2-40B4-BE49-F238E27FC236}">
                <a16:creationId xmlns:a16="http://schemas.microsoft.com/office/drawing/2014/main" id="{3F959284-F50D-F639-07DF-09318C20F4F7}"/>
              </a:ext>
            </a:extLst>
          </p:cNvPr>
          <p:cNvSpPr>
            <a:spLocks noChangeAspect="1"/>
          </p:cNvSpPr>
          <p:nvPr/>
        </p:nvSpPr>
        <p:spPr>
          <a:xfrm>
            <a:off x="8256240" y="358109"/>
            <a:ext cx="3463277" cy="751020"/>
          </a:xfrm>
          <a:custGeom>
            <a:avLst/>
            <a:gdLst>
              <a:gd name="connsiteX0" fmla="*/ 0 w 1490186"/>
              <a:gd name="connsiteY0" fmla="*/ 266986 h 533971"/>
              <a:gd name="connsiteX1" fmla="*/ 266986 w 1490186"/>
              <a:gd name="connsiteY1" fmla="*/ 533972 h 533971"/>
              <a:gd name="connsiteX2" fmla="*/ 1223201 w 1490186"/>
              <a:gd name="connsiteY2" fmla="*/ 533972 h 533971"/>
              <a:gd name="connsiteX3" fmla="*/ 1490186 w 1490186"/>
              <a:gd name="connsiteY3" fmla="*/ 266986 h 533971"/>
              <a:gd name="connsiteX4" fmla="*/ 1223201 w 1490186"/>
              <a:gd name="connsiteY4" fmla="*/ 0 h 533971"/>
              <a:gd name="connsiteX5" fmla="*/ 266986 w 1490186"/>
              <a:gd name="connsiteY5" fmla="*/ 0 h 533971"/>
              <a:gd name="connsiteX6" fmla="*/ 0 w 1490186"/>
              <a:gd name="connsiteY6" fmla="*/ 266986 h 53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0186" h="533971">
                <a:moveTo>
                  <a:pt x="0" y="266986"/>
                </a:moveTo>
                <a:cubicBezTo>
                  <a:pt x="0" y="414433"/>
                  <a:pt x="119539" y="533972"/>
                  <a:pt x="266986" y="533972"/>
                </a:cubicBezTo>
                <a:lnTo>
                  <a:pt x="1223201" y="533972"/>
                </a:lnTo>
                <a:cubicBezTo>
                  <a:pt x="1370648" y="533972"/>
                  <a:pt x="1490186" y="414433"/>
                  <a:pt x="1490186" y="266986"/>
                </a:cubicBezTo>
                <a:cubicBezTo>
                  <a:pt x="1490186" y="119539"/>
                  <a:pt x="1370648" y="0"/>
                  <a:pt x="1223201" y="0"/>
                </a:cubicBezTo>
                <a:lnTo>
                  <a:pt x="266986" y="0"/>
                </a:lnTo>
                <a:cubicBezTo>
                  <a:pt x="119539" y="0"/>
                  <a:pt x="0" y="119539"/>
                  <a:pt x="0" y="266986"/>
                </a:cubicBez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100000">
                <a:srgbClr val="FFD7B7">
                  <a:shade val="67500"/>
                  <a:satMod val="115000"/>
                </a:srgbClr>
              </a:gs>
              <a:gs pos="100000">
                <a:srgbClr val="FFD7B7">
                  <a:shade val="100000"/>
                  <a:satMod val="115000"/>
                </a:srgbClr>
              </a:gs>
            </a:gsLst>
            <a:lin ang="2700000" scaled="1"/>
            <a:tileRect/>
          </a:gradFill>
          <a:ln w="9479" cap="flat">
            <a:solidFill>
              <a:srgbClr val="2B7AA1"/>
            </a:solidFill>
            <a:prstDash val="solid"/>
            <a:miter/>
          </a:ln>
        </p:spPr>
        <p:txBody>
          <a:bodyPr rtlCol="0" anchor="ctr"/>
          <a:lstStyle/>
          <a:p>
            <a:r>
              <a:rPr lang="et-EE" dirty="0">
                <a:solidFill>
                  <a:srgbClr val="F0F1F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integratsioon.ee/kohanemine</a:t>
            </a:r>
            <a:endParaRPr lang="en-EE" dirty="0">
              <a:solidFill>
                <a:srgbClr val="F0F1F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99D086-D1D0-F2EE-1DF4-A0E7CD18ECF7}"/>
              </a:ext>
            </a:extLst>
          </p:cNvPr>
          <p:cNvSpPr txBox="1"/>
          <p:nvPr/>
        </p:nvSpPr>
        <p:spPr>
          <a:xfrm>
            <a:off x="16366691" y="4945951"/>
            <a:ext cx="2901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solidFill>
                  <a:srgbClr val="F0F1F2"/>
                </a:solidFill>
              </a:rPr>
              <a:t>A1 taseme keele</a:t>
            </a:r>
            <a:endParaRPr lang="en-US" dirty="0">
              <a:solidFill>
                <a:srgbClr val="F0F1F2"/>
              </a:solidFill>
            </a:endParaRPr>
          </a:p>
        </p:txBody>
      </p:sp>
      <p:pic>
        <p:nvPicPr>
          <p:cNvPr id="21" name="Pilt 20" descr="Pilt, millel on kujutatud Graafika, sümbol, ring, kunst&#10;&#10;Kirjeldus on genereeritud automaatselt">
            <a:extLst>
              <a:ext uri="{FF2B5EF4-FFF2-40B4-BE49-F238E27FC236}">
                <a16:creationId xmlns:a16="http://schemas.microsoft.com/office/drawing/2014/main" id="{5AF21A86-4618-503B-CCC5-D57972A70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6" y="3149147"/>
            <a:ext cx="762040" cy="762040"/>
          </a:xfrm>
          <a:prstGeom prst="rect">
            <a:avLst/>
          </a:prstGeom>
        </p:spPr>
      </p:pic>
      <p:pic>
        <p:nvPicPr>
          <p:cNvPr id="23" name="Pilt 22" descr="Pilt, millel on kujutatud Graafika, ring, sümbol, Värvikus&#10;&#10;Kirjeldus on genereeritud automaatselt">
            <a:extLst>
              <a:ext uri="{FF2B5EF4-FFF2-40B4-BE49-F238E27FC236}">
                <a16:creationId xmlns:a16="http://schemas.microsoft.com/office/drawing/2014/main" id="{712E5512-1FCF-1CEB-41C0-9083442D9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33" y="1831532"/>
            <a:ext cx="762039" cy="762039"/>
          </a:xfrm>
          <a:prstGeom prst="rect">
            <a:avLst/>
          </a:prstGeom>
        </p:spPr>
      </p:pic>
      <p:pic>
        <p:nvPicPr>
          <p:cNvPr id="27" name="Pilt 26" descr="Pilt, millel on kujutatud ring, Graafika, sümbol, Värvikus&#10;&#10;Kirjeldus on genereeritud automaatselt">
            <a:extLst>
              <a:ext uri="{FF2B5EF4-FFF2-40B4-BE49-F238E27FC236}">
                <a16:creationId xmlns:a16="http://schemas.microsoft.com/office/drawing/2014/main" id="{544C6859-E58F-737D-A79F-3D7AB26F7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7" y="4461743"/>
            <a:ext cx="762039" cy="762039"/>
          </a:xfrm>
          <a:prstGeom prst="rect">
            <a:avLst/>
          </a:prstGeom>
        </p:spPr>
      </p:pic>
      <p:pic>
        <p:nvPicPr>
          <p:cNvPr id="29" name="Pilt 28" descr="Pilt, millel on kujutatud Graafika, ring, sümbol, Font&#10;&#10;Kirjeldus on genereeritud automaatselt">
            <a:extLst>
              <a:ext uri="{FF2B5EF4-FFF2-40B4-BE49-F238E27FC236}">
                <a16:creationId xmlns:a16="http://schemas.microsoft.com/office/drawing/2014/main" id="{2BC2A0E2-78C6-3D1F-5744-D88F76246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7" y="1796859"/>
            <a:ext cx="762039" cy="762039"/>
          </a:xfrm>
          <a:prstGeom prst="rect">
            <a:avLst/>
          </a:prstGeom>
        </p:spPr>
      </p:pic>
      <p:pic>
        <p:nvPicPr>
          <p:cNvPr id="31" name="Pilt 30" descr="Pilt, millel on kujutatud sümbol, Graafika, ring, Font&#10;&#10;Kirjeldus on genereeritud automaatselt">
            <a:extLst>
              <a:ext uri="{FF2B5EF4-FFF2-40B4-BE49-F238E27FC236}">
                <a16:creationId xmlns:a16="http://schemas.microsoft.com/office/drawing/2014/main" id="{E1F3C6E1-54AA-2E2B-7E77-22D81D5DB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952" y="3292088"/>
            <a:ext cx="762039" cy="76203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87017D1-CB97-8086-AE02-C9FC6E209046}"/>
              </a:ext>
            </a:extLst>
          </p:cNvPr>
          <p:cNvSpPr txBox="1"/>
          <p:nvPr/>
        </p:nvSpPr>
        <p:spPr>
          <a:xfrm>
            <a:off x="1471201" y="4411849"/>
            <a:ext cx="3975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solidFill>
                  <a:schemeClr val="tx2"/>
                </a:solidFill>
              </a:rPr>
              <a:t>Pakutavad koolitused</a:t>
            </a:r>
            <a:r>
              <a:rPr lang="en-EE" dirty="0">
                <a:solidFill>
                  <a:schemeClr val="tx2"/>
                </a:solidFill>
              </a:rPr>
              <a:t> sõltuvad uussisserändaja õiguslikust staatusest</a:t>
            </a:r>
          </a:p>
          <a:p>
            <a:endParaRPr lang="en-US" dirty="0"/>
          </a:p>
        </p:txBody>
      </p:sp>
      <p:sp>
        <p:nvSpPr>
          <p:cNvPr id="36" name="Graphic 15">
            <a:extLst>
              <a:ext uri="{FF2B5EF4-FFF2-40B4-BE49-F238E27FC236}">
                <a16:creationId xmlns:a16="http://schemas.microsoft.com/office/drawing/2014/main" id="{A6A7F1F3-654A-C8B9-B488-CBD3B3F31087}"/>
              </a:ext>
            </a:extLst>
          </p:cNvPr>
          <p:cNvSpPr/>
          <p:nvPr/>
        </p:nvSpPr>
        <p:spPr>
          <a:xfrm>
            <a:off x="5827372" y="4835812"/>
            <a:ext cx="3143672" cy="1979546"/>
          </a:xfrm>
          <a:custGeom>
            <a:avLst/>
            <a:gdLst>
              <a:gd name="connsiteX0" fmla="*/ 2277347 w 2372888"/>
              <a:gd name="connsiteY0" fmla="*/ 537665 h 1611666"/>
              <a:gd name="connsiteX1" fmla="*/ 2087545 w 2372888"/>
              <a:gd name="connsiteY1" fmla="*/ 253225 h 1611666"/>
              <a:gd name="connsiteX2" fmla="*/ 1613610 w 2372888"/>
              <a:gd name="connsiteY2" fmla="*/ 0 h 1611666"/>
              <a:gd name="connsiteX3" fmla="*/ 1044109 w 2372888"/>
              <a:gd name="connsiteY3" fmla="*/ 0 h 1611666"/>
              <a:gd name="connsiteX4" fmla="*/ 832553 w 2372888"/>
              <a:gd name="connsiteY4" fmla="*/ 40702 h 1611666"/>
              <a:gd name="connsiteX5" fmla="*/ 358048 w 2372888"/>
              <a:gd name="connsiteY5" fmla="*/ 230265 h 1611666"/>
              <a:gd name="connsiteX6" fmla="*/ 25657 w 2372888"/>
              <a:gd name="connsiteY6" fmla="*/ 589657 h 1611666"/>
              <a:gd name="connsiteX7" fmla="*/ 95669 w 2372888"/>
              <a:gd name="connsiteY7" fmla="*/ 1073907 h 1611666"/>
              <a:gd name="connsiteX8" fmla="*/ 285471 w 2372888"/>
              <a:gd name="connsiteY8" fmla="*/ 1358346 h 1611666"/>
              <a:gd name="connsiteX9" fmla="*/ 759311 w 2372888"/>
              <a:gd name="connsiteY9" fmla="*/ 1611667 h 1611666"/>
              <a:gd name="connsiteX10" fmla="*/ 1708511 w 2372888"/>
              <a:gd name="connsiteY10" fmla="*/ 1611667 h 1611666"/>
              <a:gd name="connsiteX11" fmla="*/ 2217879 w 2372888"/>
              <a:gd name="connsiteY11" fmla="*/ 1297246 h 1611666"/>
              <a:gd name="connsiteX12" fmla="*/ 2312781 w 2372888"/>
              <a:gd name="connsiteY12" fmla="*/ 1107588 h 1611666"/>
              <a:gd name="connsiteX13" fmla="*/ 2277252 w 2372888"/>
              <a:gd name="connsiteY13" fmla="*/ 537760 h 161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2888" h="1611666">
                <a:moveTo>
                  <a:pt x="2277347" y="537665"/>
                </a:moveTo>
                <a:lnTo>
                  <a:pt x="2087545" y="253225"/>
                </a:lnTo>
                <a:cubicBezTo>
                  <a:pt x="1981909" y="95066"/>
                  <a:pt x="1804077" y="0"/>
                  <a:pt x="1613610" y="0"/>
                </a:cubicBezTo>
                <a:lnTo>
                  <a:pt x="1044109" y="0"/>
                </a:lnTo>
                <a:cubicBezTo>
                  <a:pt x="971627" y="0"/>
                  <a:pt x="899810" y="13852"/>
                  <a:pt x="832553" y="40702"/>
                </a:cubicBezTo>
                <a:lnTo>
                  <a:pt x="358048" y="230265"/>
                </a:lnTo>
                <a:cubicBezTo>
                  <a:pt x="198644" y="293927"/>
                  <a:pt x="76574" y="425995"/>
                  <a:pt x="25657" y="589657"/>
                </a:cubicBezTo>
                <a:cubicBezTo>
                  <a:pt x="-25261" y="753414"/>
                  <a:pt x="388" y="931308"/>
                  <a:pt x="95669" y="1073907"/>
                </a:cubicBezTo>
                <a:lnTo>
                  <a:pt x="285471" y="1358346"/>
                </a:lnTo>
                <a:cubicBezTo>
                  <a:pt x="391106" y="1516601"/>
                  <a:pt x="568939" y="1611667"/>
                  <a:pt x="759311" y="1611667"/>
                </a:cubicBezTo>
                <a:lnTo>
                  <a:pt x="1708511" y="1611667"/>
                </a:lnTo>
                <a:cubicBezTo>
                  <a:pt x="1924247" y="1611667"/>
                  <a:pt x="2121459" y="1489940"/>
                  <a:pt x="2217879" y="1297246"/>
                </a:cubicBezTo>
                <a:lnTo>
                  <a:pt x="2312781" y="1107588"/>
                </a:lnTo>
                <a:cubicBezTo>
                  <a:pt x="2404167" y="925046"/>
                  <a:pt x="2390582" y="707589"/>
                  <a:pt x="2277252" y="537760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rgbClr val="FFD7B7">
                  <a:shade val="67500"/>
                  <a:satMod val="115000"/>
                </a:srgbClr>
              </a:gs>
              <a:gs pos="100000">
                <a:srgbClr val="FFD7B7">
                  <a:shade val="100000"/>
                  <a:satMod val="115000"/>
                </a:srgbClr>
              </a:gs>
            </a:gsLst>
            <a:lin ang="2700000" scaled="1"/>
          </a:gradFill>
          <a:ln>
            <a:solidFill>
              <a:srgbClr val="2B7AA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fi-FI" dirty="0" err="1">
                <a:solidFill>
                  <a:schemeClr val="bg1"/>
                </a:solidFill>
                <a:latin typeface="Aino Headline" panose="020B0303040504020204" pitchFamily="34" charset="77"/>
              </a:rPr>
              <a:t>Küsimuste</a:t>
            </a:r>
            <a:r>
              <a:rPr lang="fi-FI" dirty="0">
                <a:solidFill>
                  <a:schemeClr val="bg1"/>
                </a:solidFill>
                <a:latin typeface="Aino Headline" panose="020B0303040504020204" pitchFamily="34" charset="77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Aino Headline" panose="020B0303040504020204" pitchFamily="34" charset="77"/>
              </a:rPr>
              <a:t>korral</a:t>
            </a:r>
            <a:r>
              <a:rPr lang="fi-FI" dirty="0">
                <a:solidFill>
                  <a:schemeClr val="bg1"/>
                </a:solidFill>
                <a:latin typeface="Aino Headline" panose="020B0303040504020204" pitchFamily="34" charset="77"/>
              </a:rPr>
              <a:t> info@settleinestonia.ee</a:t>
            </a:r>
          </a:p>
        </p:txBody>
      </p:sp>
      <p:sp>
        <p:nvSpPr>
          <p:cNvPr id="34" name="Graphic 11">
            <a:extLst>
              <a:ext uri="{FF2B5EF4-FFF2-40B4-BE49-F238E27FC236}">
                <a16:creationId xmlns:a16="http://schemas.microsoft.com/office/drawing/2014/main" id="{B2CAFDF1-9094-0E25-FBA5-B5D2C9249636}"/>
              </a:ext>
            </a:extLst>
          </p:cNvPr>
          <p:cNvSpPr/>
          <p:nvPr/>
        </p:nvSpPr>
        <p:spPr>
          <a:xfrm>
            <a:off x="8804004" y="4785872"/>
            <a:ext cx="3402918" cy="2082632"/>
          </a:xfrm>
          <a:custGeom>
            <a:avLst/>
            <a:gdLst>
              <a:gd name="connsiteX0" fmla="*/ 1651828 w 1968821"/>
              <a:gd name="connsiteY0" fmla="*/ 155256 h 1413200"/>
              <a:gd name="connsiteX1" fmla="*/ 1460684 w 1968821"/>
              <a:gd name="connsiteY1" fmla="*/ 60172 h 1413200"/>
              <a:gd name="connsiteX2" fmla="*/ 1204304 w 1968821"/>
              <a:gd name="connsiteY2" fmla="*/ 0 h 1413200"/>
              <a:gd name="connsiteX3" fmla="*/ 764387 w 1968821"/>
              <a:gd name="connsiteY3" fmla="*/ 0 h 1413200"/>
              <a:gd name="connsiteX4" fmla="*/ 358990 w 1968821"/>
              <a:gd name="connsiteY4" fmla="*/ 167083 h 1413200"/>
              <a:gd name="connsiteX5" fmla="*/ 167846 w 1968821"/>
              <a:gd name="connsiteY5" fmla="*/ 357250 h 1413200"/>
              <a:gd name="connsiteX6" fmla="*/ 0 w 1968821"/>
              <a:gd name="connsiteY6" fmla="*/ 760481 h 1413200"/>
              <a:gd name="connsiteX7" fmla="*/ 0 w 1968821"/>
              <a:gd name="connsiteY7" fmla="*/ 842793 h 1413200"/>
              <a:gd name="connsiteX8" fmla="*/ 573338 w 1968821"/>
              <a:gd name="connsiteY8" fmla="*/ 1413201 h 1413200"/>
              <a:gd name="connsiteX9" fmla="*/ 1337819 w 1968821"/>
              <a:gd name="connsiteY9" fmla="*/ 1413201 h 1413200"/>
              <a:gd name="connsiteX10" fmla="*/ 1881677 w 1968821"/>
              <a:gd name="connsiteY10" fmla="*/ 1023215 h 1413200"/>
              <a:gd name="connsiteX11" fmla="*/ 1939305 w 1968821"/>
              <a:gd name="connsiteY11" fmla="*/ 845820 h 1413200"/>
              <a:gd name="connsiteX12" fmla="*/ 1651828 w 1968821"/>
              <a:gd name="connsiteY12" fmla="*/ 155256 h 14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8821" h="1413200">
                <a:moveTo>
                  <a:pt x="1651828" y="155256"/>
                </a:moveTo>
                <a:lnTo>
                  <a:pt x="1460684" y="60172"/>
                </a:lnTo>
                <a:cubicBezTo>
                  <a:pt x="1381088" y="20625"/>
                  <a:pt x="1293314" y="0"/>
                  <a:pt x="1204304" y="0"/>
                </a:cubicBezTo>
                <a:lnTo>
                  <a:pt x="764387" y="0"/>
                </a:lnTo>
                <a:cubicBezTo>
                  <a:pt x="612327" y="0"/>
                  <a:pt x="466544" y="60078"/>
                  <a:pt x="358990" y="167083"/>
                </a:cubicBezTo>
                <a:lnTo>
                  <a:pt x="167846" y="357250"/>
                </a:lnTo>
                <a:cubicBezTo>
                  <a:pt x="60386" y="464160"/>
                  <a:pt x="0" y="609199"/>
                  <a:pt x="0" y="760481"/>
                </a:cubicBezTo>
                <a:lnTo>
                  <a:pt x="0" y="842793"/>
                </a:lnTo>
                <a:cubicBezTo>
                  <a:pt x="0" y="1157846"/>
                  <a:pt x="256666" y="1413201"/>
                  <a:pt x="573338" y="1413201"/>
                </a:cubicBezTo>
                <a:lnTo>
                  <a:pt x="1337819" y="1413201"/>
                </a:lnTo>
                <a:cubicBezTo>
                  <a:pt x="1584595" y="1413201"/>
                  <a:pt x="1803698" y="1256052"/>
                  <a:pt x="1881677" y="1023215"/>
                </a:cubicBezTo>
                <a:lnTo>
                  <a:pt x="1939305" y="845820"/>
                </a:lnTo>
                <a:cubicBezTo>
                  <a:pt x="2029552" y="576558"/>
                  <a:pt x="1906973" y="282224"/>
                  <a:pt x="1651828" y="155256"/>
                </a:cubicBez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100000">
                <a:srgbClr val="FFD7B7">
                  <a:shade val="67500"/>
                  <a:satMod val="115000"/>
                </a:srgbClr>
              </a:gs>
              <a:gs pos="100000">
                <a:srgbClr val="FFD7B7">
                  <a:shade val="100000"/>
                  <a:satMod val="115000"/>
                </a:srgbClr>
              </a:gs>
            </a:gsLst>
            <a:lin ang="2700000" scaled="1"/>
            <a:tileRect/>
          </a:gradFill>
          <a:ln w="9479" cap="flat">
            <a:solidFill>
              <a:srgbClr val="2B7AA1"/>
            </a:solidFill>
            <a:prstDash val="solid"/>
            <a:miter/>
          </a:ln>
        </p:spPr>
        <p:txBody>
          <a:bodyPr rtlCol="0" anchor="ctr"/>
          <a:lstStyle/>
          <a:p>
            <a:endParaRPr lang="en-EE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4A8E52-87B0-4BCF-DF10-133BA2222D39}"/>
              </a:ext>
            </a:extLst>
          </p:cNvPr>
          <p:cNvSpPr txBox="1"/>
          <p:nvPr/>
        </p:nvSpPr>
        <p:spPr>
          <a:xfrm>
            <a:off x="8112223" y="5567557"/>
            <a:ext cx="478647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0F1F2"/>
                </a:solidFill>
                <a:latin typeface="Aino Headline" panose="020B0303040504020204" pitchFamily="34" charset="77"/>
              </a:rPr>
              <a:t>Registreerimine</a:t>
            </a:r>
            <a:endParaRPr lang="en-US" dirty="0">
              <a:solidFill>
                <a:srgbClr val="F0F1F2"/>
              </a:solidFill>
              <a:latin typeface="Aino Headline" panose="020B0303040504020204" pitchFamily="34" charset="77"/>
            </a:endParaRPr>
          </a:p>
          <a:p>
            <a:pPr algn="ctr"/>
            <a:r>
              <a:rPr lang="en-US" dirty="0">
                <a:solidFill>
                  <a:srgbClr val="F0F1F2"/>
                </a:solidFill>
                <a:latin typeface="Aino Headline" panose="020B0303040504020204" pitchFamily="34" charset="77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settleinestonia.ee</a:t>
            </a:r>
            <a:endParaRPr lang="et-EE" dirty="0">
              <a:solidFill>
                <a:srgbClr val="F0F1F2"/>
              </a:solidFill>
              <a:latin typeface="Aino Headline" panose="020B0303040504020204" pitchFamily="34" charset="77"/>
            </a:endParaRPr>
          </a:p>
          <a:p>
            <a:pPr algn="ctr"/>
            <a:endParaRPr lang="en-US" sz="2500" dirty="0">
              <a:solidFill>
                <a:schemeClr val="bg1"/>
              </a:solidFill>
              <a:latin typeface="Aino Headline" panose="020B0303040504020204" pitchFamily="34" charset="77"/>
            </a:endParaRPr>
          </a:p>
          <a:p>
            <a:pPr algn="ctr"/>
            <a:endParaRPr lang="en-US" sz="2500" dirty="0">
              <a:solidFill>
                <a:schemeClr val="bg1"/>
              </a:solidFill>
              <a:latin typeface="Aino Headline" panose="020B030304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7672133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335359" y="471636"/>
            <a:ext cx="4395887" cy="5494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326"/>
              </a:lnSpc>
            </a:pPr>
            <a:r>
              <a:rPr lang="et-EE" sz="4400" dirty="0">
                <a:latin typeface="Aino Headline" panose="020B0303040504020204" pitchFamily="34" charset="0"/>
                <a:ea typeface="+mj-ea"/>
                <a:cs typeface="+mj-cs"/>
              </a:rPr>
              <a:t>Kohanemisprogrammi koolitused</a:t>
            </a:r>
            <a:endParaRPr lang="en-US" sz="4400" dirty="0">
              <a:latin typeface="Aino Headline" panose="020B0303040504020204" pitchFamily="34" charset="0"/>
              <a:ea typeface="+mj-ea"/>
              <a:cs typeface="+mj-cs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434356" y="1638836"/>
            <a:ext cx="2197894" cy="27463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163"/>
              </a:lnSpc>
            </a:pPr>
            <a:r>
              <a:rPr lang="et-EE" sz="1731" b="1" dirty="0">
                <a:solidFill>
                  <a:schemeClr val="tx2"/>
                </a:solidFill>
              </a:rPr>
              <a:t>Kohanemiskoolitused</a:t>
            </a:r>
            <a:endParaRPr lang="en-US" sz="1731" b="1" dirty="0">
              <a:solidFill>
                <a:schemeClr val="tx2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1444700" y="2084393"/>
            <a:ext cx="7531620" cy="84385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15"/>
              </a:lnSpc>
            </a:pPr>
            <a:r>
              <a:rPr lang="et-EE" dirty="0">
                <a:solidFill>
                  <a:schemeClr val="tx2"/>
                </a:solidFill>
              </a:rPr>
              <a:t>Kohanemiskoolituste eesmärk on jagada teadmisi ja infot. Koolitused koosnevad teemamoodulitest, sealhulgas baas-, töö-, ettevõtlus-, pere-, õppimise- ja teadusmoodul.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1458596" y="3630979"/>
            <a:ext cx="2197894" cy="27463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163"/>
              </a:lnSpc>
            </a:pPr>
            <a:r>
              <a:rPr lang="et-EE" sz="1731" b="1" dirty="0">
                <a:solidFill>
                  <a:schemeClr val="tx2"/>
                </a:solidFill>
                <a:ea typeface="Playfair Display" pitchFamily="34" charset="-122"/>
                <a:cs typeface="Playfair Display" pitchFamily="34" charset="-120"/>
              </a:rPr>
              <a:t>Keeleõppe kursused A1, A2 ja B1 tasemetel</a:t>
            </a:r>
            <a:endParaRPr lang="en-US" sz="1731" b="1" dirty="0">
              <a:solidFill>
                <a:schemeClr val="tx2"/>
              </a:solidFill>
            </a:endParaRPr>
          </a:p>
        </p:txBody>
      </p:sp>
      <p:sp>
        <p:nvSpPr>
          <p:cNvPr id="16" name="Text 13"/>
          <p:cNvSpPr/>
          <p:nvPr/>
        </p:nvSpPr>
        <p:spPr>
          <a:xfrm>
            <a:off x="1434356" y="4166670"/>
            <a:ext cx="5158482" cy="154899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15"/>
              </a:lnSpc>
            </a:pPr>
            <a:r>
              <a:rPr lang="et-EE" dirty="0">
                <a:solidFill>
                  <a:schemeClr val="tx2"/>
                </a:solidFill>
              </a:rPr>
              <a:t>A1-taseme kursus kestab keskmiselt 3 kuud, A2-taseme kursus keskmiselt 5 kuud ning B1-taseme kursus keskmiselt 7 kuud. Keeleõpe toimub ilma baaskeeleta eesti keeles. </a:t>
            </a:r>
          </a:p>
          <a:p>
            <a:pPr>
              <a:lnSpc>
                <a:spcPts val="2215"/>
              </a:lnSpc>
            </a:pPr>
            <a:endParaRPr lang="en-US" sz="1384" dirty="0">
              <a:solidFill>
                <a:schemeClr val="tx2"/>
              </a:solidFill>
            </a:endParaRPr>
          </a:p>
        </p:txBody>
      </p:sp>
      <p:sp>
        <p:nvSpPr>
          <p:cNvPr id="19" name="Text 16"/>
          <p:cNvSpPr/>
          <p:nvPr/>
        </p:nvSpPr>
        <p:spPr>
          <a:xfrm>
            <a:off x="819598" y="5063133"/>
            <a:ext cx="238224" cy="26372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077"/>
              </a:lnSpc>
            </a:pPr>
            <a:endParaRPr lang="en-US" sz="2077" dirty="0"/>
          </a:p>
        </p:txBody>
      </p:sp>
      <p:pic>
        <p:nvPicPr>
          <p:cNvPr id="24" name="Pilt 23" descr="Pilt, millel on kujutatud sümbol, ring, Graafika, Värvikus&#10;&#10;Kirjeldus on genereeritud automaatselt">
            <a:extLst>
              <a:ext uri="{FF2B5EF4-FFF2-40B4-BE49-F238E27FC236}">
                <a16:creationId xmlns:a16="http://schemas.microsoft.com/office/drawing/2014/main" id="{5A6387F4-026E-4881-4C6C-460266574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30" y="1638836"/>
            <a:ext cx="680764" cy="680764"/>
          </a:xfrm>
          <a:prstGeom prst="rect">
            <a:avLst/>
          </a:prstGeom>
        </p:spPr>
      </p:pic>
      <p:pic>
        <p:nvPicPr>
          <p:cNvPr id="25" name="Pilt 24" descr="Pilt, millel on kujutatud sümbol, ring, Graafika, Värvikus&#10;&#10;Kirjeldus on genereeritud automaatselt">
            <a:extLst>
              <a:ext uri="{FF2B5EF4-FFF2-40B4-BE49-F238E27FC236}">
                <a16:creationId xmlns:a16="http://schemas.microsoft.com/office/drawing/2014/main" id="{E49C20F2-4FFC-F133-F8A7-FAD58C1D4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0" y="3565235"/>
            <a:ext cx="680764" cy="680764"/>
          </a:xfrm>
          <a:prstGeom prst="rect">
            <a:avLst/>
          </a:prstGeom>
        </p:spPr>
      </p:pic>
      <p:sp>
        <p:nvSpPr>
          <p:cNvPr id="2" name="Graphic 11">
            <a:extLst>
              <a:ext uri="{FF2B5EF4-FFF2-40B4-BE49-F238E27FC236}">
                <a16:creationId xmlns:a16="http://schemas.microsoft.com/office/drawing/2014/main" id="{D7560E7B-4185-AEC2-5E2F-963FB405F3D3}"/>
              </a:ext>
            </a:extLst>
          </p:cNvPr>
          <p:cNvSpPr/>
          <p:nvPr/>
        </p:nvSpPr>
        <p:spPr>
          <a:xfrm>
            <a:off x="8847398" y="4929025"/>
            <a:ext cx="3402918" cy="1897255"/>
          </a:xfrm>
          <a:custGeom>
            <a:avLst/>
            <a:gdLst>
              <a:gd name="connsiteX0" fmla="*/ 1651828 w 1968821"/>
              <a:gd name="connsiteY0" fmla="*/ 155256 h 1413200"/>
              <a:gd name="connsiteX1" fmla="*/ 1460684 w 1968821"/>
              <a:gd name="connsiteY1" fmla="*/ 60172 h 1413200"/>
              <a:gd name="connsiteX2" fmla="*/ 1204304 w 1968821"/>
              <a:gd name="connsiteY2" fmla="*/ 0 h 1413200"/>
              <a:gd name="connsiteX3" fmla="*/ 764387 w 1968821"/>
              <a:gd name="connsiteY3" fmla="*/ 0 h 1413200"/>
              <a:gd name="connsiteX4" fmla="*/ 358990 w 1968821"/>
              <a:gd name="connsiteY4" fmla="*/ 167083 h 1413200"/>
              <a:gd name="connsiteX5" fmla="*/ 167846 w 1968821"/>
              <a:gd name="connsiteY5" fmla="*/ 357250 h 1413200"/>
              <a:gd name="connsiteX6" fmla="*/ 0 w 1968821"/>
              <a:gd name="connsiteY6" fmla="*/ 760481 h 1413200"/>
              <a:gd name="connsiteX7" fmla="*/ 0 w 1968821"/>
              <a:gd name="connsiteY7" fmla="*/ 842793 h 1413200"/>
              <a:gd name="connsiteX8" fmla="*/ 573338 w 1968821"/>
              <a:gd name="connsiteY8" fmla="*/ 1413201 h 1413200"/>
              <a:gd name="connsiteX9" fmla="*/ 1337819 w 1968821"/>
              <a:gd name="connsiteY9" fmla="*/ 1413201 h 1413200"/>
              <a:gd name="connsiteX10" fmla="*/ 1881677 w 1968821"/>
              <a:gd name="connsiteY10" fmla="*/ 1023215 h 1413200"/>
              <a:gd name="connsiteX11" fmla="*/ 1939305 w 1968821"/>
              <a:gd name="connsiteY11" fmla="*/ 845820 h 1413200"/>
              <a:gd name="connsiteX12" fmla="*/ 1651828 w 1968821"/>
              <a:gd name="connsiteY12" fmla="*/ 155256 h 14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8821" h="1413200">
                <a:moveTo>
                  <a:pt x="1651828" y="155256"/>
                </a:moveTo>
                <a:lnTo>
                  <a:pt x="1460684" y="60172"/>
                </a:lnTo>
                <a:cubicBezTo>
                  <a:pt x="1381088" y="20625"/>
                  <a:pt x="1293314" y="0"/>
                  <a:pt x="1204304" y="0"/>
                </a:cubicBezTo>
                <a:lnTo>
                  <a:pt x="764387" y="0"/>
                </a:lnTo>
                <a:cubicBezTo>
                  <a:pt x="612327" y="0"/>
                  <a:pt x="466544" y="60078"/>
                  <a:pt x="358990" y="167083"/>
                </a:cubicBezTo>
                <a:lnTo>
                  <a:pt x="167846" y="357250"/>
                </a:lnTo>
                <a:cubicBezTo>
                  <a:pt x="60386" y="464160"/>
                  <a:pt x="0" y="609199"/>
                  <a:pt x="0" y="760481"/>
                </a:cubicBezTo>
                <a:lnTo>
                  <a:pt x="0" y="842793"/>
                </a:lnTo>
                <a:cubicBezTo>
                  <a:pt x="0" y="1157846"/>
                  <a:pt x="256666" y="1413201"/>
                  <a:pt x="573338" y="1413201"/>
                </a:cubicBezTo>
                <a:lnTo>
                  <a:pt x="1337819" y="1413201"/>
                </a:lnTo>
                <a:cubicBezTo>
                  <a:pt x="1584595" y="1413201"/>
                  <a:pt x="1803698" y="1256052"/>
                  <a:pt x="1881677" y="1023215"/>
                </a:cubicBezTo>
                <a:lnTo>
                  <a:pt x="1939305" y="845820"/>
                </a:lnTo>
                <a:cubicBezTo>
                  <a:pt x="2029552" y="576558"/>
                  <a:pt x="1906973" y="282224"/>
                  <a:pt x="1651828" y="155256"/>
                </a:cubicBez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100000">
                <a:srgbClr val="FFD7B7">
                  <a:shade val="67500"/>
                  <a:satMod val="115000"/>
                </a:srgbClr>
              </a:gs>
              <a:gs pos="100000">
                <a:srgbClr val="FFD7B7">
                  <a:shade val="100000"/>
                  <a:satMod val="115000"/>
                </a:srgbClr>
              </a:gs>
            </a:gsLst>
            <a:lin ang="2700000" scaled="1"/>
            <a:tileRect/>
          </a:gradFill>
          <a:ln w="9479" cap="flat">
            <a:solidFill>
              <a:srgbClr val="2B7AA1"/>
            </a:solidFill>
            <a:prstDash val="solid"/>
            <a:miter/>
          </a:ln>
        </p:spPr>
        <p:txBody>
          <a:bodyPr rtlCol="0" anchor="ctr"/>
          <a:lstStyle/>
          <a:p>
            <a:endParaRPr lang="en-E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BFD32-06AF-6E62-E66A-25ACC7D145EB}"/>
              </a:ext>
            </a:extLst>
          </p:cNvPr>
          <p:cNvSpPr txBox="1"/>
          <p:nvPr/>
        </p:nvSpPr>
        <p:spPr>
          <a:xfrm>
            <a:off x="8932268" y="5458777"/>
            <a:ext cx="3511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>
                <a:solidFill>
                  <a:srgbClr val="F0F1F2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A1-taseme </a:t>
            </a:r>
            <a:r>
              <a:rPr lang="en-US" altLang="en-US" dirty="0" err="1">
                <a:solidFill>
                  <a:srgbClr val="F0F1F2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koolituse</a:t>
            </a:r>
            <a:r>
              <a:rPr lang="en-US" altLang="en-US" dirty="0">
                <a:solidFill>
                  <a:srgbClr val="F0F1F2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en-US" dirty="0" err="1">
                <a:solidFill>
                  <a:srgbClr val="F0F1F2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materjalid</a:t>
            </a:r>
            <a:r>
              <a:rPr lang="et-EE" altLang="en-US" dirty="0">
                <a:solidFill>
                  <a:srgbClr val="F0F1F2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t-EE" altLang="en-US" dirty="0">
                <a:solidFill>
                  <a:srgbClr val="F0F1F2"/>
                </a:solidFill>
                <a:latin typeface="+mj-lt"/>
              </a:rPr>
              <a:t>ja </a:t>
            </a:r>
            <a:r>
              <a:rPr lang="en-US" altLang="en-US" dirty="0">
                <a:solidFill>
                  <a:srgbClr val="F0F1F2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et-EE" altLang="en-US" dirty="0">
                <a:solidFill>
                  <a:srgbClr val="F0F1F2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en-US" altLang="en-US" dirty="0">
                <a:solidFill>
                  <a:srgbClr val="F0F1F2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altLang="en-US" dirty="0" err="1">
                <a:solidFill>
                  <a:srgbClr val="F0F1F2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taseme</a:t>
            </a:r>
            <a:r>
              <a:rPr lang="en-US" altLang="en-US" dirty="0">
                <a:solidFill>
                  <a:srgbClr val="F0F1F2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en-US" dirty="0" err="1">
                <a:solidFill>
                  <a:srgbClr val="F0F1F2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koolituse</a:t>
            </a:r>
            <a:r>
              <a:rPr lang="en-US" altLang="en-US" dirty="0">
                <a:solidFill>
                  <a:srgbClr val="F0F1F2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en-US" dirty="0" err="1">
                <a:solidFill>
                  <a:srgbClr val="F0F1F2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materjalid</a:t>
            </a:r>
            <a:endParaRPr lang="et-EE" altLang="en-US" dirty="0">
              <a:solidFill>
                <a:srgbClr val="F0F1F2"/>
              </a:solidFill>
              <a:latin typeface="+mj-lt"/>
            </a:endParaRPr>
          </a:p>
          <a:p>
            <a:endParaRPr lang="en-US" altLang="en-US" dirty="0">
              <a:solidFill>
                <a:srgbClr val="F0F1F2"/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9" name="Graphic 11">
            <a:extLst>
              <a:ext uri="{FF2B5EF4-FFF2-40B4-BE49-F238E27FC236}">
                <a16:creationId xmlns:a16="http://schemas.microsoft.com/office/drawing/2014/main" id="{5E762DE0-334E-EC41-8027-DA08D0C68DC9}"/>
              </a:ext>
            </a:extLst>
          </p:cNvPr>
          <p:cNvSpPr/>
          <p:nvPr/>
        </p:nvSpPr>
        <p:spPr>
          <a:xfrm>
            <a:off x="8851446" y="3218042"/>
            <a:ext cx="3402918" cy="1897255"/>
          </a:xfrm>
          <a:custGeom>
            <a:avLst/>
            <a:gdLst>
              <a:gd name="connsiteX0" fmla="*/ 1651828 w 1968821"/>
              <a:gd name="connsiteY0" fmla="*/ 155256 h 1413200"/>
              <a:gd name="connsiteX1" fmla="*/ 1460684 w 1968821"/>
              <a:gd name="connsiteY1" fmla="*/ 60172 h 1413200"/>
              <a:gd name="connsiteX2" fmla="*/ 1204304 w 1968821"/>
              <a:gd name="connsiteY2" fmla="*/ 0 h 1413200"/>
              <a:gd name="connsiteX3" fmla="*/ 764387 w 1968821"/>
              <a:gd name="connsiteY3" fmla="*/ 0 h 1413200"/>
              <a:gd name="connsiteX4" fmla="*/ 358990 w 1968821"/>
              <a:gd name="connsiteY4" fmla="*/ 167083 h 1413200"/>
              <a:gd name="connsiteX5" fmla="*/ 167846 w 1968821"/>
              <a:gd name="connsiteY5" fmla="*/ 357250 h 1413200"/>
              <a:gd name="connsiteX6" fmla="*/ 0 w 1968821"/>
              <a:gd name="connsiteY6" fmla="*/ 760481 h 1413200"/>
              <a:gd name="connsiteX7" fmla="*/ 0 w 1968821"/>
              <a:gd name="connsiteY7" fmla="*/ 842793 h 1413200"/>
              <a:gd name="connsiteX8" fmla="*/ 573338 w 1968821"/>
              <a:gd name="connsiteY8" fmla="*/ 1413201 h 1413200"/>
              <a:gd name="connsiteX9" fmla="*/ 1337819 w 1968821"/>
              <a:gd name="connsiteY9" fmla="*/ 1413201 h 1413200"/>
              <a:gd name="connsiteX10" fmla="*/ 1881677 w 1968821"/>
              <a:gd name="connsiteY10" fmla="*/ 1023215 h 1413200"/>
              <a:gd name="connsiteX11" fmla="*/ 1939305 w 1968821"/>
              <a:gd name="connsiteY11" fmla="*/ 845820 h 1413200"/>
              <a:gd name="connsiteX12" fmla="*/ 1651828 w 1968821"/>
              <a:gd name="connsiteY12" fmla="*/ 155256 h 14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8821" h="1413200">
                <a:moveTo>
                  <a:pt x="1651828" y="155256"/>
                </a:moveTo>
                <a:lnTo>
                  <a:pt x="1460684" y="60172"/>
                </a:lnTo>
                <a:cubicBezTo>
                  <a:pt x="1381088" y="20625"/>
                  <a:pt x="1293314" y="0"/>
                  <a:pt x="1204304" y="0"/>
                </a:cubicBezTo>
                <a:lnTo>
                  <a:pt x="764387" y="0"/>
                </a:lnTo>
                <a:cubicBezTo>
                  <a:pt x="612327" y="0"/>
                  <a:pt x="466544" y="60078"/>
                  <a:pt x="358990" y="167083"/>
                </a:cubicBezTo>
                <a:lnTo>
                  <a:pt x="167846" y="357250"/>
                </a:lnTo>
                <a:cubicBezTo>
                  <a:pt x="60386" y="464160"/>
                  <a:pt x="0" y="609199"/>
                  <a:pt x="0" y="760481"/>
                </a:cubicBezTo>
                <a:lnTo>
                  <a:pt x="0" y="842793"/>
                </a:lnTo>
                <a:cubicBezTo>
                  <a:pt x="0" y="1157846"/>
                  <a:pt x="256666" y="1413201"/>
                  <a:pt x="573338" y="1413201"/>
                </a:cubicBezTo>
                <a:lnTo>
                  <a:pt x="1337819" y="1413201"/>
                </a:lnTo>
                <a:cubicBezTo>
                  <a:pt x="1584595" y="1413201"/>
                  <a:pt x="1803698" y="1256052"/>
                  <a:pt x="1881677" y="1023215"/>
                </a:cubicBezTo>
                <a:lnTo>
                  <a:pt x="1939305" y="845820"/>
                </a:lnTo>
                <a:cubicBezTo>
                  <a:pt x="2029552" y="576558"/>
                  <a:pt x="1906973" y="282224"/>
                  <a:pt x="1651828" y="155256"/>
                </a:cubicBez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100000">
                <a:srgbClr val="FFD7B7">
                  <a:shade val="67500"/>
                  <a:satMod val="115000"/>
                </a:srgbClr>
              </a:gs>
              <a:gs pos="100000">
                <a:srgbClr val="FFD7B7">
                  <a:shade val="100000"/>
                  <a:satMod val="115000"/>
                </a:srgbClr>
              </a:gs>
            </a:gsLst>
            <a:lin ang="2700000" scaled="1"/>
            <a:tileRect/>
          </a:gradFill>
          <a:ln w="9479" cap="flat">
            <a:solidFill>
              <a:srgbClr val="2B7AA1"/>
            </a:solidFill>
            <a:prstDash val="solid"/>
            <a:miter/>
          </a:ln>
        </p:spPr>
        <p:txBody>
          <a:bodyPr rtlCol="0" anchor="ctr"/>
          <a:lstStyle/>
          <a:p>
            <a:endParaRPr lang="en-E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D98E4C-AB01-5C6B-082E-E1191526AD3A}"/>
              </a:ext>
            </a:extLst>
          </p:cNvPr>
          <p:cNvSpPr txBox="1"/>
          <p:nvPr/>
        </p:nvSpPr>
        <p:spPr>
          <a:xfrm>
            <a:off x="8793189" y="3768298"/>
            <a:ext cx="3511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dirty="0">
                <a:solidFill>
                  <a:srgbClr val="F0F1F2"/>
                </a:solidFill>
                <a:latin typeface="+mj-lt"/>
              </a:rPr>
              <a:t>Koolitusmaterjalid on saadaval </a:t>
            </a:r>
            <a:r>
              <a:rPr lang="et-EE" dirty="0">
                <a:solidFill>
                  <a:srgbClr val="F0F1F2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issuu.com/</a:t>
            </a:r>
            <a:r>
              <a:rPr lang="et-EE" dirty="0" err="1">
                <a:solidFill>
                  <a:srgbClr val="F0F1F2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settleinestonia</a:t>
            </a:r>
            <a:endParaRPr lang="et-EE" dirty="0">
              <a:solidFill>
                <a:srgbClr val="F0F1F2"/>
              </a:solidFill>
              <a:latin typeface="+mj-lt"/>
            </a:endParaRPr>
          </a:p>
          <a:p>
            <a:endParaRPr lang="en-US" dirty="0">
              <a:solidFill>
                <a:srgbClr val="F0F1F2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46;p2">
            <a:extLst>
              <a:ext uri="{FF2B5EF4-FFF2-40B4-BE49-F238E27FC236}">
                <a16:creationId xmlns:a16="http://schemas.microsoft.com/office/drawing/2014/main" id="{61E2B4BE-16BA-A501-86B1-B830F500F4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044915" y="4763067"/>
            <a:ext cx="3045889" cy="1485308"/>
          </a:xfrm>
          <a:prstGeom prst="roundRect">
            <a:avLst>
              <a:gd name="adj" fmla="val 9167"/>
            </a:avLst>
          </a:prstGeom>
          <a:solidFill>
            <a:schemeClr val="lt1"/>
          </a:solidFill>
          <a:ln w="19050" cap="flat" cmpd="sng">
            <a:solidFill>
              <a:srgbClr val="FF48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FF8DEA6-37C8-E13A-EF11-BE134B7B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208" y="554994"/>
            <a:ext cx="10647360" cy="692497"/>
          </a:xfrm>
        </p:spPr>
        <p:txBody>
          <a:bodyPr/>
          <a:lstStyle/>
          <a:p>
            <a:r>
              <a:rPr lang="et-EE" dirty="0"/>
              <a:t>Kohanemisprogrammi sihtrühmad</a:t>
            </a:r>
            <a:endParaRPr lang="en-EE" dirty="0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81D4DC78-5564-C76E-8A7E-BDBC0006DD2C}"/>
              </a:ext>
            </a:extLst>
          </p:cNvPr>
          <p:cNvGrpSpPr/>
          <p:nvPr/>
        </p:nvGrpSpPr>
        <p:grpSpPr>
          <a:xfrm>
            <a:off x="649433" y="1862396"/>
            <a:ext cx="10413406" cy="2607777"/>
            <a:chOff x="-908218" y="274244"/>
            <a:chExt cx="12290100" cy="3355723"/>
          </a:xfrm>
        </p:grpSpPr>
        <p:sp>
          <p:nvSpPr>
            <p:cNvPr id="3" name="Google Shape;349;p2">
              <a:extLst>
                <a:ext uri="{FF2B5EF4-FFF2-40B4-BE49-F238E27FC236}">
                  <a16:creationId xmlns:a16="http://schemas.microsoft.com/office/drawing/2014/main" id="{241C4251-D24A-6916-B7AA-517A06D639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20071" y="2684961"/>
              <a:ext cx="3561811" cy="919520"/>
            </a:xfrm>
            <a:prstGeom prst="roundRect">
              <a:avLst>
                <a:gd name="adj" fmla="val 9167"/>
              </a:avLst>
            </a:prstGeom>
            <a:solidFill>
              <a:schemeClr val="lt1"/>
            </a:solidFill>
            <a:ln w="19050" cap="flat" cmpd="sng">
              <a:solidFill>
                <a:srgbClr val="FF48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352;p2">
              <a:extLst>
                <a:ext uri="{FF2B5EF4-FFF2-40B4-BE49-F238E27FC236}">
                  <a16:creationId xmlns:a16="http://schemas.microsoft.com/office/drawing/2014/main" id="{579872A3-F59F-AD0D-0C98-2B774B881D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62420" y="2689924"/>
              <a:ext cx="3530493" cy="919520"/>
            </a:xfrm>
            <a:prstGeom prst="roundRect">
              <a:avLst>
                <a:gd name="adj" fmla="val 9167"/>
              </a:avLst>
            </a:prstGeom>
            <a:solidFill>
              <a:schemeClr val="lt1"/>
            </a:solidFill>
            <a:ln w="19050" cap="flat" cmpd="sng">
              <a:solidFill>
                <a:srgbClr val="2B7AA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346;p2">
              <a:extLst>
                <a:ext uri="{FF2B5EF4-FFF2-40B4-BE49-F238E27FC236}">
                  <a16:creationId xmlns:a16="http://schemas.microsoft.com/office/drawing/2014/main" id="{685ED089-94E7-5BD6-60CB-B515659498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625179" y="2728352"/>
              <a:ext cx="3554138" cy="901615"/>
            </a:xfrm>
            <a:prstGeom prst="roundRect">
              <a:avLst>
                <a:gd name="adj" fmla="val 9167"/>
              </a:avLst>
            </a:prstGeom>
            <a:solidFill>
              <a:schemeClr val="lt1"/>
            </a:solidFill>
            <a:ln w="1905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330;p2">
              <a:extLst>
                <a:ext uri="{FF2B5EF4-FFF2-40B4-BE49-F238E27FC236}">
                  <a16:creationId xmlns:a16="http://schemas.microsoft.com/office/drawing/2014/main" id="{3656929A-609F-90EC-5C3A-00ED4285F4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634607" y="467406"/>
              <a:ext cx="3563566" cy="1793458"/>
            </a:xfrm>
            <a:prstGeom prst="roundRect">
              <a:avLst>
                <a:gd name="adj" fmla="val 9167"/>
              </a:avLst>
            </a:prstGeom>
            <a:solidFill>
              <a:schemeClr val="lt1"/>
            </a:solidFill>
            <a:ln w="1905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333;p2">
              <a:extLst>
                <a:ext uri="{FF2B5EF4-FFF2-40B4-BE49-F238E27FC236}">
                  <a16:creationId xmlns:a16="http://schemas.microsoft.com/office/drawing/2014/main" id="{9B42738E-47AE-58F5-A02C-25FB8F822E8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18315" y="483851"/>
              <a:ext cx="3563567" cy="1793458"/>
            </a:xfrm>
            <a:prstGeom prst="roundRect">
              <a:avLst>
                <a:gd name="adj" fmla="val 9167"/>
              </a:avLst>
            </a:prstGeom>
            <a:solidFill>
              <a:schemeClr val="lt1"/>
            </a:solidFill>
            <a:ln w="19050" cap="flat" cmpd="sng">
              <a:solidFill>
                <a:srgbClr val="FF48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36;p2">
              <a:extLst>
                <a:ext uri="{FF2B5EF4-FFF2-40B4-BE49-F238E27FC236}">
                  <a16:creationId xmlns:a16="http://schemas.microsoft.com/office/drawing/2014/main" id="{39772E7C-8487-8ADE-78E1-3659FA04825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29348" y="461352"/>
              <a:ext cx="3563565" cy="1793456"/>
            </a:xfrm>
            <a:prstGeom prst="roundRect">
              <a:avLst>
                <a:gd name="adj" fmla="val 9167"/>
              </a:avLst>
            </a:prstGeom>
            <a:solidFill>
              <a:schemeClr val="lt1"/>
            </a:solidFill>
            <a:ln w="19050" cap="flat" cmpd="sng">
              <a:solidFill>
                <a:srgbClr val="2B7AA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38;p2">
              <a:extLst>
                <a:ext uri="{FF2B5EF4-FFF2-40B4-BE49-F238E27FC236}">
                  <a16:creationId xmlns:a16="http://schemas.microsoft.com/office/drawing/2014/main" id="{ECE06727-046A-3015-AB89-6EDE0009212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602673" y="2987686"/>
              <a:ext cx="3466872" cy="395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365760"/>
              <a:r>
                <a:rPr lang="et-EE" sz="1400" b="1" kern="1200" dirty="0">
                  <a:solidFill>
                    <a:schemeClr val="tx2"/>
                  </a:solidFill>
                  <a:latin typeface="+mn-lt"/>
                  <a:ea typeface="+mn-ea"/>
                  <a:cs typeface="Arial"/>
                  <a:sym typeface="Arial"/>
                </a:rPr>
                <a:t>VABATAHTLIK</a:t>
              </a:r>
              <a:endParaRPr sz="1400" kern="1200" dirty="0">
                <a:solidFill>
                  <a:schemeClr val="tx2"/>
                </a:solidFill>
                <a:latin typeface="Aino" panose="02000603040504020204" pitchFamily="50" charset="0"/>
                <a:ea typeface="+mn-ea"/>
                <a:cs typeface="+mn-cs"/>
              </a:endParaRPr>
            </a:p>
          </p:txBody>
        </p:sp>
        <p:sp>
          <p:nvSpPr>
            <p:cNvPr id="12" name="Google Shape;339;p2">
              <a:extLst>
                <a:ext uri="{FF2B5EF4-FFF2-40B4-BE49-F238E27FC236}">
                  <a16:creationId xmlns:a16="http://schemas.microsoft.com/office/drawing/2014/main" id="{1B3003FE-0529-0ACC-AF62-9A4FB80CB55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29348" y="2941824"/>
              <a:ext cx="3555756" cy="395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365760"/>
              <a:r>
                <a:rPr lang="et-EE" sz="1400" b="1" kern="1200" dirty="0">
                  <a:solidFill>
                    <a:schemeClr val="tx2"/>
                  </a:solidFill>
                  <a:latin typeface="+mn-lt"/>
                  <a:ea typeface="+mn-ea"/>
                  <a:cs typeface="Arial"/>
                  <a:sym typeface="Arial"/>
                </a:rPr>
                <a:t>KOHUSTUSLIK</a:t>
              </a:r>
              <a:endParaRPr sz="1400" kern="1200" dirty="0">
                <a:solidFill>
                  <a:schemeClr val="tx2"/>
                </a:solidFill>
                <a:latin typeface="Aino" panose="02000603040504020204" pitchFamily="50" charset="0"/>
                <a:ea typeface="+mn-ea"/>
                <a:cs typeface="+mn-cs"/>
              </a:endParaRPr>
            </a:p>
          </p:txBody>
        </p:sp>
        <p:sp>
          <p:nvSpPr>
            <p:cNvPr id="13" name="Google Shape;340;p2">
              <a:extLst>
                <a:ext uri="{FF2B5EF4-FFF2-40B4-BE49-F238E27FC236}">
                  <a16:creationId xmlns:a16="http://schemas.microsoft.com/office/drawing/2014/main" id="{B2EF39C7-EC20-DE56-322D-3AF270C47A2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788177" y="2926449"/>
              <a:ext cx="3412798" cy="395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365760"/>
              <a:r>
                <a:rPr lang="et-EE" sz="1400" b="1" kern="1200" dirty="0">
                  <a:solidFill>
                    <a:schemeClr val="tx2"/>
                  </a:solidFill>
                  <a:latin typeface="+mn-lt"/>
                  <a:ea typeface="+mn-ea"/>
                  <a:cs typeface="Arial"/>
                  <a:sym typeface="Arial"/>
                </a:rPr>
                <a:t>KOHUSTUSLIK</a:t>
              </a:r>
              <a:endParaRPr lang="en-US" sz="1440" kern="1200" dirty="0">
                <a:solidFill>
                  <a:schemeClr val="tx2"/>
                </a:solidFill>
                <a:latin typeface="Aino" panose="02000603040504020204" pitchFamily="50" charset="0"/>
              </a:endParaRPr>
            </a:p>
          </p:txBody>
        </p:sp>
        <p:sp>
          <p:nvSpPr>
            <p:cNvPr id="14" name="Google Shape;341;p2">
              <a:extLst>
                <a:ext uri="{FF2B5EF4-FFF2-40B4-BE49-F238E27FC236}">
                  <a16:creationId xmlns:a16="http://schemas.microsoft.com/office/drawing/2014/main" id="{5EA50C87-C886-685F-D5FC-43AC7D35D1DF}"/>
                </a:ext>
              </a:extLst>
            </p:cNvPr>
            <p:cNvSpPr>
              <a:spLocks/>
            </p:cNvSpPr>
            <p:nvPr/>
          </p:nvSpPr>
          <p:spPr>
            <a:xfrm>
              <a:off x="-879600" y="274244"/>
              <a:ext cx="466927" cy="468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342;p2">
              <a:extLst>
                <a:ext uri="{FF2B5EF4-FFF2-40B4-BE49-F238E27FC236}">
                  <a16:creationId xmlns:a16="http://schemas.microsoft.com/office/drawing/2014/main" id="{F4AEC947-6402-AA74-9417-2ED7BEEFC5D0}"/>
                </a:ext>
              </a:extLst>
            </p:cNvPr>
            <p:cNvSpPr>
              <a:spLocks/>
            </p:cNvSpPr>
            <p:nvPr/>
          </p:nvSpPr>
          <p:spPr>
            <a:xfrm>
              <a:off x="3417938" y="329644"/>
              <a:ext cx="466927" cy="468000"/>
            </a:xfrm>
            <a:prstGeom prst="ellipse">
              <a:avLst/>
            </a:prstGeom>
            <a:solidFill>
              <a:srgbClr val="2B7A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43;p2">
              <a:extLst>
                <a:ext uri="{FF2B5EF4-FFF2-40B4-BE49-F238E27FC236}">
                  <a16:creationId xmlns:a16="http://schemas.microsoft.com/office/drawing/2014/main" id="{F62F6AFB-F745-AF86-451D-3C5BB88332C1}"/>
                </a:ext>
              </a:extLst>
            </p:cNvPr>
            <p:cNvSpPr>
              <a:spLocks/>
            </p:cNvSpPr>
            <p:nvPr/>
          </p:nvSpPr>
          <p:spPr>
            <a:xfrm>
              <a:off x="7474460" y="377701"/>
              <a:ext cx="466927" cy="468000"/>
            </a:xfrm>
            <a:prstGeom prst="ellipse">
              <a:avLst/>
            </a:prstGeom>
            <a:solidFill>
              <a:srgbClr val="FF4800"/>
            </a:solidFill>
            <a:ln>
              <a:solidFill>
                <a:srgbClr val="FF480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353;p2">
              <a:extLst>
                <a:ext uri="{FF2B5EF4-FFF2-40B4-BE49-F238E27FC236}">
                  <a16:creationId xmlns:a16="http://schemas.microsoft.com/office/drawing/2014/main" id="{710520A4-968C-35CE-95EF-9F6882D6F58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604995" y="538093"/>
              <a:ext cx="3411299" cy="1722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365760"/>
              <a:r>
                <a:rPr lang="et-EE" sz="1600" b="1" kern="1200" dirty="0">
                  <a:solidFill>
                    <a:schemeClr val="tx2"/>
                  </a:solidFill>
                  <a:ea typeface="+mn-ea"/>
                  <a:cs typeface="Arial"/>
                  <a:sym typeface="Arial"/>
                </a:rPr>
                <a:t>ELAMISLOA </a:t>
              </a:r>
              <a:r>
                <a:rPr lang="et-EE" sz="1600" b="1" dirty="0">
                  <a:solidFill>
                    <a:schemeClr val="tx2"/>
                  </a:solidFill>
                  <a:cs typeface="Arial"/>
                  <a:sym typeface="Arial"/>
                </a:rPr>
                <a:t>VÕI </a:t>
              </a:r>
              <a:r>
                <a:rPr lang="et-EE" sz="1600" b="1" kern="1200" dirty="0">
                  <a:solidFill>
                    <a:schemeClr val="tx2"/>
                  </a:solidFill>
                  <a:ea typeface="+mn-ea"/>
                  <a:cs typeface="Arial"/>
                  <a:sym typeface="Arial"/>
                </a:rPr>
                <a:t>-ÕIGUSEGA VÄLISMAALASED</a:t>
              </a:r>
              <a:endParaRPr sz="1600" kern="1200" dirty="0">
                <a:solidFill>
                  <a:schemeClr val="tx2"/>
                </a:solidFill>
                <a:ea typeface="+mn-ea"/>
                <a:cs typeface="+mn-cs"/>
              </a:endParaRPr>
            </a:p>
            <a:p>
              <a:pPr algn="ctr" defTabSz="365760">
                <a:spcBef>
                  <a:spcPts val="320"/>
                </a:spcBef>
              </a:pPr>
              <a:r>
                <a:rPr lang="et-EE" sz="1400" dirty="0">
                  <a:solidFill>
                    <a:schemeClr val="tx2"/>
                  </a:solidFill>
                  <a:latin typeface="+mj-lt"/>
                  <a:ea typeface="Calibri"/>
                  <a:cs typeface="Arial"/>
                </a:rPr>
                <a:t>Euroopa Liidu kodanikud</a:t>
              </a:r>
            </a:p>
            <a:p>
              <a:pPr algn="ctr" defTabSz="365760">
                <a:spcBef>
                  <a:spcPts val="320"/>
                </a:spcBef>
              </a:pPr>
              <a:r>
                <a:rPr lang="et-EE" sz="1400" dirty="0">
                  <a:solidFill>
                    <a:schemeClr val="tx2"/>
                  </a:solidFill>
                  <a:latin typeface="+mj-lt"/>
                  <a:ea typeface="Calibri"/>
                  <a:cs typeface="Arial"/>
                </a:rPr>
                <a:t>Kolmanda riigi kodanikud</a:t>
              </a:r>
            </a:p>
          </p:txBody>
        </p:sp>
        <p:sp>
          <p:nvSpPr>
            <p:cNvPr id="20" name="Google Shape;354;p2">
              <a:extLst>
                <a:ext uri="{FF2B5EF4-FFF2-40B4-BE49-F238E27FC236}">
                  <a16:creationId xmlns:a16="http://schemas.microsoft.com/office/drawing/2014/main" id="{452C0487-9746-8E9E-5F6E-6BB251C544E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29348" y="639427"/>
              <a:ext cx="3412799" cy="1778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365760"/>
              <a:r>
                <a:rPr lang="et-EE" sz="1600" b="1" kern="1200" dirty="0">
                  <a:solidFill>
                    <a:schemeClr val="tx2"/>
                  </a:solidFill>
                  <a:ea typeface="+mn-ea"/>
                  <a:cs typeface="Arial"/>
                  <a:sym typeface="Arial"/>
                </a:rPr>
                <a:t>AJUTISE KAITSE STAATUS</a:t>
              </a:r>
              <a:endParaRPr lang="en-US" sz="1600" b="1" kern="1200" dirty="0">
                <a:solidFill>
                  <a:schemeClr val="tx2"/>
                </a:solidFill>
                <a:cs typeface="Arial"/>
              </a:endParaRPr>
            </a:p>
            <a:p>
              <a:pPr algn="ctr" defTabSz="365760">
                <a:spcBef>
                  <a:spcPts val="320"/>
                </a:spcBef>
              </a:pPr>
              <a:r>
                <a:rPr lang="et-EE" sz="1400" dirty="0">
                  <a:solidFill>
                    <a:schemeClr val="tx2"/>
                  </a:solidFill>
                  <a:latin typeface="+mj-lt"/>
                </a:rPr>
                <a:t>Ajutise kaitse saajad ehk Ukraina sõjapõgenikud</a:t>
              </a:r>
              <a:endParaRPr lang="et-EE" sz="1400" kern="1200" dirty="0">
                <a:solidFill>
                  <a:schemeClr val="tx2"/>
                </a:solidFill>
                <a:latin typeface="+mj-lt"/>
                <a:ea typeface="Calibri"/>
                <a:cs typeface="Calibri"/>
              </a:endParaRPr>
            </a:p>
            <a:p>
              <a:pPr marL="0" marR="0" lvl="0" indent="0" algn="ctr" rtl="0">
                <a:spcBef>
                  <a:spcPts val="400"/>
                </a:spcBef>
                <a:spcAft>
                  <a:spcPts val="0"/>
                </a:spcAft>
                <a:buNone/>
              </a:pPr>
              <a:endParaRPr lang="et-EE" b="1" dirty="0">
                <a:solidFill>
                  <a:srgbClr val="3C0078"/>
                </a:solidFill>
                <a:cs typeface="Arial"/>
              </a:endParaRPr>
            </a:p>
          </p:txBody>
        </p:sp>
        <p:sp>
          <p:nvSpPr>
            <p:cNvPr id="21" name="Google Shape;355;p2">
              <a:extLst>
                <a:ext uri="{FF2B5EF4-FFF2-40B4-BE49-F238E27FC236}">
                  <a16:creationId xmlns:a16="http://schemas.microsoft.com/office/drawing/2014/main" id="{5AFFE3D1-2A96-7FFB-1325-E97EF5254E8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11790" y="630187"/>
              <a:ext cx="3524129" cy="1960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365760">
                <a:spcAft>
                  <a:spcPts val="600"/>
                </a:spcAft>
              </a:pPr>
              <a:r>
                <a:rPr lang="et-EE" sz="1600" b="1" dirty="0">
                  <a:solidFill>
                    <a:schemeClr val="tx2"/>
                  </a:solidFill>
                  <a:cs typeface="Arial"/>
                  <a:sym typeface="Arial"/>
                </a:rPr>
                <a:t>RAHVUSVAHELISE KAITSE STAATUS </a:t>
              </a:r>
            </a:p>
            <a:p>
              <a:pPr algn="ctr" defTabSz="365760">
                <a:spcAft>
                  <a:spcPts val="600"/>
                </a:spcAft>
              </a:pPr>
              <a:r>
                <a:rPr lang="et-EE" sz="1400" dirty="0">
                  <a:solidFill>
                    <a:schemeClr val="tx2"/>
                  </a:solidFill>
                  <a:latin typeface="+mj-lt"/>
                  <a:sym typeface="Arial"/>
                </a:rPr>
                <a:t>Täiendav kaitse või pagulasstaatus</a:t>
              </a:r>
              <a:endParaRPr lang="et-EE" sz="1400" dirty="0">
                <a:solidFill>
                  <a:schemeClr val="tx2"/>
                </a:solidFill>
                <a:latin typeface="+mj-l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endParaRPr lang="et-EE" dirty="0">
                <a:solidFill>
                  <a:schemeClr val="tx1">
                    <a:lumMod val="65000"/>
                    <a:lumOff val="35000"/>
                  </a:schemeClr>
                </a:solidFill>
                <a:sym typeface="Arial"/>
              </a:endParaRPr>
            </a:p>
          </p:txBody>
        </p:sp>
        <p:sp>
          <p:nvSpPr>
            <p:cNvPr id="22" name="Google Shape;356;p2">
              <a:extLst>
                <a:ext uri="{FF2B5EF4-FFF2-40B4-BE49-F238E27FC236}">
                  <a16:creationId xmlns:a16="http://schemas.microsoft.com/office/drawing/2014/main" id="{D2141DCD-3361-1040-F2E9-86C413D8921E}"/>
                </a:ext>
              </a:extLst>
            </p:cNvPr>
            <p:cNvSpPr>
              <a:spLocks/>
            </p:cNvSpPr>
            <p:nvPr/>
          </p:nvSpPr>
          <p:spPr>
            <a:xfrm>
              <a:off x="-908218" y="2489837"/>
              <a:ext cx="466800" cy="46800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7;p2">
              <a:extLst>
                <a:ext uri="{FF2B5EF4-FFF2-40B4-BE49-F238E27FC236}">
                  <a16:creationId xmlns:a16="http://schemas.microsoft.com/office/drawing/2014/main" id="{2E862EDB-DEB4-43FE-052E-CA719639DC0E}"/>
                </a:ext>
              </a:extLst>
            </p:cNvPr>
            <p:cNvSpPr>
              <a:spLocks/>
            </p:cNvSpPr>
            <p:nvPr/>
          </p:nvSpPr>
          <p:spPr>
            <a:xfrm>
              <a:off x="3391410" y="2560039"/>
              <a:ext cx="466927" cy="468000"/>
            </a:xfrm>
            <a:prstGeom prst="ellipse">
              <a:avLst/>
            </a:prstGeom>
            <a:solidFill>
              <a:srgbClr val="2B7A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8;p2">
              <a:extLst>
                <a:ext uri="{FF2B5EF4-FFF2-40B4-BE49-F238E27FC236}">
                  <a16:creationId xmlns:a16="http://schemas.microsoft.com/office/drawing/2014/main" id="{9E81DC61-BBB8-E4E4-03C5-EE3502E244ED}"/>
                </a:ext>
              </a:extLst>
            </p:cNvPr>
            <p:cNvSpPr>
              <a:spLocks/>
            </p:cNvSpPr>
            <p:nvPr/>
          </p:nvSpPr>
          <p:spPr>
            <a:xfrm>
              <a:off x="7535598" y="2539519"/>
              <a:ext cx="466927" cy="468001"/>
            </a:xfrm>
            <a:prstGeom prst="ellipse">
              <a:avLst/>
            </a:prstGeom>
            <a:solidFill>
              <a:srgbClr val="FF4800"/>
            </a:solidFill>
            <a:ln>
              <a:solidFill>
                <a:srgbClr val="FF480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346;p2">
            <a:extLst>
              <a:ext uri="{FF2B5EF4-FFF2-40B4-BE49-F238E27FC236}">
                <a16:creationId xmlns:a16="http://schemas.microsoft.com/office/drawing/2014/main" id="{B0BA55F7-D025-605E-68AD-B10241D674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1156" y="4786720"/>
            <a:ext cx="3045889" cy="1461655"/>
          </a:xfrm>
          <a:prstGeom prst="roundRect">
            <a:avLst>
              <a:gd name="adj" fmla="val 9167"/>
            </a:avLst>
          </a:prstGeom>
          <a:solidFill>
            <a:schemeClr val="lt1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22AFD1-6DB9-D5C7-E4F0-522BBAA4538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1373" y="4919771"/>
            <a:ext cx="2935671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365760">
              <a:spcBef>
                <a:spcPts val="320"/>
              </a:spcBef>
              <a:buFont typeface="Arial" panose="020B0604020202020204" pitchFamily="34" charset="0"/>
              <a:buChar char="•"/>
            </a:pPr>
            <a:r>
              <a:rPr lang="et-EE" sz="1800" kern="1200" dirty="0">
                <a:solidFill>
                  <a:schemeClr val="tx2"/>
                </a:solidFill>
                <a:latin typeface="+mj-lt"/>
                <a:ea typeface="+mn-ea"/>
                <a:cs typeface="Arial"/>
                <a:sym typeface="Arial"/>
              </a:rPr>
              <a:t>6 teemamoodulit ENG/RUS</a:t>
            </a:r>
            <a:endParaRPr lang="et-EE" sz="1800" kern="1200" dirty="0">
              <a:solidFill>
                <a:schemeClr val="tx2"/>
              </a:solidFill>
              <a:latin typeface="+mj-lt"/>
              <a:ea typeface="Calibri"/>
              <a:cs typeface="Arial"/>
            </a:endParaRPr>
          </a:p>
          <a:p>
            <a:pPr marL="285750" indent="-285750" defTabSz="365760">
              <a:spcBef>
                <a:spcPts val="320"/>
              </a:spcBef>
              <a:buFont typeface="Arial" panose="020B0604020202020204" pitchFamily="34" charset="0"/>
              <a:buChar char="•"/>
            </a:pPr>
            <a:r>
              <a:rPr lang="et-EE" sz="1800" dirty="0">
                <a:solidFill>
                  <a:schemeClr val="tx2"/>
                </a:solidFill>
                <a:latin typeface="+mj-lt"/>
                <a:cs typeface="Arial"/>
                <a:sym typeface="Arial"/>
              </a:rPr>
              <a:t>E</a:t>
            </a:r>
            <a:r>
              <a:rPr lang="et-EE" sz="1800" kern="1200" dirty="0">
                <a:solidFill>
                  <a:schemeClr val="tx2"/>
                </a:solidFill>
                <a:latin typeface="+mj-lt"/>
                <a:ea typeface="+mn-ea"/>
                <a:cs typeface="Arial"/>
                <a:sym typeface="Arial"/>
              </a:rPr>
              <a:t>esti keele kursused A1 – B1</a:t>
            </a:r>
            <a:endParaRPr lang="et-EE" sz="1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1" name="Google Shape;346;p2">
            <a:extLst>
              <a:ext uri="{FF2B5EF4-FFF2-40B4-BE49-F238E27FC236}">
                <a16:creationId xmlns:a16="http://schemas.microsoft.com/office/drawing/2014/main" id="{E6110751-A103-43FC-3B37-0514B6E7F3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15440" y="4786720"/>
            <a:ext cx="3045889" cy="1461655"/>
          </a:xfrm>
          <a:prstGeom prst="roundRect">
            <a:avLst>
              <a:gd name="adj" fmla="val 9167"/>
            </a:avLst>
          </a:prstGeom>
          <a:solidFill>
            <a:schemeClr val="lt1"/>
          </a:solidFill>
          <a:ln w="19050" cap="flat" cmpd="sng">
            <a:solidFill>
              <a:srgbClr val="2B7A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9FC084-D11B-E1A6-DFE6-4F77635F71F8}"/>
              </a:ext>
            </a:extLst>
          </p:cNvPr>
          <p:cNvSpPr txBox="1">
            <a:spLocks/>
          </p:cNvSpPr>
          <p:nvPr/>
        </p:nvSpPr>
        <p:spPr>
          <a:xfrm>
            <a:off x="4469757" y="4913775"/>
            <a:ext cx="3147956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365760">
              <a:spcBef>
                <a:spcPts val="320"/>
              </a:spcBef>
              <a:buFont typeface="Arial" panose="020B0604020202020204" pitchFamily="34" charset="0"/>
              <a:buChar char="•"/>
            </a:pPr>
            <a:r>
              <a:rPr lang="et-EE" dirty="0">
                <a:solidFill>
                  <a:schemeClr val="tx2"/>
                </a:solidFill>
                <a:latin typeface="+mj-lt"/>
                <a:cs typeface="Arial"/>
                <a:sym typeface="Arial"/>
              </a:rPr>
              <a:t>1-päevane baasmoodul UA/RUS</a:t>
            </a:r>
          </a:p>
          <a:p>
            <a:pPr marL="285750" indent="-285750" defTabSz="365760">
              <a:spcBef>
                <a:spcPts val="320"/>
              </a:spcBef>
              <a:buFont typeface="Arial" panose="020B0604020202020204" pitchFamily="34" charset="0"/>
              <a:buChar char="•"/>
            </a:pPr>
            <a:r>
              <a:rPr lang="et-EE" sz="1800" dirty="0">
                <a:solidFill>
                  <a:schemeClr val="tx2"/>
                </a:solidFill>
                <a:latin typeface="+mj-lt"/>
                <a:cs typeface="Arial"/>
                <a:sym typeface="Arial"/>
              </a:rPr>
              <a:t>E</a:t>
            </a:r>
            <a:r>
              <a:rPr lang="et-EE" sz="1800" kern="1200" dirty="0">
                <a:solidFill>
                  <a:schemeClr val="tx2"/>
                </a:solidFill>
                <a:latin typeface="+mj-lt"/>
                <a:ea typeface="+mn-ea"/>
                <a:cs typeface="Arial"/>
                <a:sym typeface="Arial"/>
              </a:rPr>
              <a:t>esti keele </a:t>
            </a:r>
            <a:r>
              <a:rPr lang="et-EE" sz="1800" kern="1200" dirty="0">
                <a:solidFill>
                  <a:schemeClr val="tx2"/>
                </a:solidFill>
                <a:highlight>
                  <a:srgbClr val="F0F1F2"/>
                </a:highlight>
                <a:latin typeface="+mj-lt"/>
                <a:ea typeface="+mn-ea"/>
                <a:cs typeface="Arial"/>
                <a:sym typeface="Arial"/>
              </a:rPr>
              <a:t>kursused A1 (kohustuslik), A2 – B1</a:t>
            </a:r>
            <a:endParaRPr lang="et-EE" sz="1800" dirty="0">
              <a:solidFill>
                <a:schemeClr val="tx2"/>
              </a:solidFill>
              <a:highlight>
                <a:srgbClr val="F0F1F2"/>
              </a:highlight>
              <a:latin typeface="+mj-lt"/>
            </a:endParaRPr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BF3BE3-E69F-2EA8-7634-D6FD973D44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12842" y="4898659"/>
            <a:ext cx="2782973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365760">
              <a:spcBef>
                <a:spcPts val="320"/>
              </a:spcBef>
              <a:buFont typeface="Arial" panose="020B0604020202020204" pitchFamily="34" charset="0"/>
              <a:buChar char="•"/>
            </a:pPr>
            <a:r>
              <a:rPr lang="et-EE" dirty="0">
                <a:solidFill>
                  <a:schemeClr val="tx2"/>
                </a:solidFill>
                <a:latin typeface="+mj-lt"/>
                <a:cs typeface="Arial"/>
                <a:sym typeface="Arial"/>
              </a:rPr>
              <a:t>1- või 4-päevane baasmoodul </a:t>
            </a:r>
          </a:p>
          <a:p>
            <a:pPr marL="285750" indent="-285750" defTabSz="365760">
              <a:spcBef>
                <a:spcPts val="320"/>
              </a:spcBef>
              <a:buFont typeface="Arial" panose="020B0604020202020204" pitchFamily="34" charset="0"/>
              <a:buChar char="•"/>
            </a:pPr>
            <a:r>
              <a:rPr lang="et-EE" sz="1800" dirty="0">
                <a:solidFill>
                  <a:schemeClr val="tx2"/>
                </a:solidFill>
                <a:latin typeface="+mj-lt"/>
                <a:cs typeface="Arial"/>
                <a:sym typeface="Arial"/>
              </a:rPr>
              <a:t>E</a:t>
            </a:r>
            <a:r>
              <a:rPr lang="et-EE" sz="1800" kern="1200" dirty="0">
                <a:solidFill>
                  <a:schemeClr val="tx2"/>
                </a:solidFill>
                <a:latin typeface="+mj-lt"/>
                <a:ea typeface="+mn-ea"/>
                <a:cs typeface="Arial"/>
                <a:sym typeface="Arial"/>
              </a:rPr>
              <a:t>esti keele kursused A1 – B1</a:t>
            </a:r>
            <a:endParaRPr lang="et-EE" sz="1800" dirty="0">
              <a:solidFill>
                <a:schemeClr val="tx2"/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36" name="Google Shape;356;p2">
            <a:extLst>
              <a:ext uri="{FF2B5EF4-FFF2-40B4-BE49-F238E27FC236}">
                <a16:creationId xmlns:a16="http://schemas.microsoft.com/office/drawing/2014/main" id="{2B1EE15B-3809-99FD-47F5-8B2FC15161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2339" y="4634110"/>
            <a:ext cx="395520" cy="3636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57;p2">
            <a:extLst>
              <a:ext uri="{FF2B5EF4-FFF2-40B4-BE49-F238E27FC236}">
                <a16:creationId xmlns:a16="http://schemas.microsoft.com/office/drawing/2014/main" id="{0300684E-CDDD-03C4-14F9-8F59501547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24322" y="4648552"/>
            <a:ext cx="395627" cy="363689"/>
          </a:xfrm>
          <a:prstGeom prst="ellipse">
            <a:avLst/>
          </a:prstGeom>
          <a:solidFill>
            <a:srgbClr val="2B7AA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358;p2">
            <a:extLst>
              <a:ext uri="{FF2B5EF4-FFF2-40B4-BE49-F238E27FC236}">
                <a16:creationId xmlns:a16="http://schemas.microsoft.com/office/drawing/2014/main" id="{59BAA7C3-65B3-E8E0-D341-42649533C7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57171" y="4633714"/>
            <a:ext cx="395627" cy="363690"/>
          </a:xfrm>
          <a:prstGeom prst="ellipse">
            <a:avLst/>
          </a:prstGeom>
          <a:solidFill>
            <a:srgbClr val="FF4800"/>
          </a:solidFill>
          <a:ln>
            <a:solidFill>
              <a:srgbClr val="FF48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19729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1">
            <a:extLst>
              <a:ext uri="{FF2B5EF4-FFF2-40B4-BE49-F238E27FC236}">
                <a16:creationId xmlns:a16="http://schemas.microsoft.com/office/drawing/2014/main" id="{49F6E467-2F1A-FA8B-8A5D-770DF81361EC}"/>
              </a:ext>
            </a:extLst>
          </p:cNvPr>
          <p:cNvSpPr/>
          <p:nvPr/>
        </p:nvSpPr>
        <p:spPr>
          <a:xfrm>
            <a:off x="-113560" y="5090823"/>
            <a:ext cx="2932460" cy="1762026"/>
          </a:xfrm>
          <a:custGeom>
            <a:avLst/>
            <a:gdLst>
              <a:gd name="connsiteX0" fmla="*/ 1651828 w 1968821"/>
              <a:gd name="connsiteY0" fmla="*/ 155256 h 1413200"/>
              <a:gd name="connsiteX1" fmla="*/ 1460684 w 1968821"/>
              <a:gd name="connsiteY1" fmla="*/ 60172 h 1413200"/>
              <a:gd name="connsiteX2" fmla="*/ 1204304 w 1968821"/>
              <a:gd name="connsiteY2" fmla="*/ 0 h 1413200"/>
              <a:gd name="connsiteX3" fmla="*/ 764387 w 1968821"/>
              <a:gd name="connsiteY3" fmla="*/ 0 h 1413200"/>
              <a:gd name="connsiteX4" fmla="*/ 358990 w 1968821"/>
              <a:gd name="connsiteY4" fmla="*/ 167083 h 1413200"/>
              <a:gd name="connsiteX5" fmla="*/ 167846 w 1968821"/>
              <a:gd name="connsiteY5" fmla="*/ 357250 h 1413200"/>
              <a:gd name="connsiteX6" fmla="*/ 0 w 1968821"/>
              <a:gd name="connsiteY6" fmla="*/ 760481 h 1413200"/>
              <a:gd name="connsiteX7" fmla="*/ 0 w 1968821"/>
              <a:gd name="connsiteY7" fmla="*/ 842793 h 1413200"/>
              <a:gd name="connsiteX8" fmla="*/ 573338 w 1968821"/>
              <a:gd name="connsiteY8" fmla="*/ 1413201 h 1413200"/>
              <a:gd name="connsiteX9" fmla="*/ 1337819 w 1968821"/>
              <a:gd name="connsiteY9" fmla="*/ 1413201 h 1413200"/>
              <a:gd name="connsiteX10" fmla="*/ 1881677 w 1968821"/>
              <a:gd name="connsiteY10" fmla="*/ 1023215 h 1413200"/>
              <a:gd name="connsiteX11" fmla="*/ 1939305 w 1968821"/>
              <a:gd name="connsiteY11" fmla="*/ 845820 h 1413200"/>
              <a:gd name="connsiteX12" fmla="*/ 1651828 w 1968821"/>
              <a:gd name="connsiteY12" fmla="*/ 155256 h 14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8821" h="1413200">
                <a:moveTo>
                  <a:pt x="1651828" y="155256"/>
                </a:moveTo>
                <a:lnTo>
                  <a:pt x="1460684" y="60172"/>
                </a:lnTo>
                <a:cubicBezTo>
                  <a:pt x="1381088" y="20625"/>
                  <a:pt x="1293314" y="0"/>
                  <a:pt x="1204304" y="0"/>
                </a:cubicBezTo>
                <a:lnTo>
                  <a:pt x="764387" y="0"/>
                </a:lnTo>
                <a:cubicBezTo>
                  <a:pt x="612327" y="0"/>
                  <a:pt x="466544" y="60078"/>
                  <a:pt x="358990" y="167083"/>
                </a:cubicBezTo>
                <a:lnTo>
                  <a:pt x="167846" y="357250"/>
                </a:lnTo>
                <a:cubicBezTo>
                  <a:pt x="60386" y="464160"/>
                  <a:pt x="0" y="609199"/>
                  <a:pt x="0" y="760481"/>
                </a:cubicBezTo>
                <a:lnTo>
                  <a:pt x="0" y="842793"/>
                </a:lnTo>
                <a:cubicBezTo>
                  <a:pt x="0" y="1157846"/>
                  <a:pt x="256666" y="1413201"/>
                  <a:pt x="573338" y="1413201"/>
                </a:cubicBezTo>
                <a:lnTo>
                  <a:pt x="1337819" y="1413201"/>
                </a:lnTo>
                <a:cubicBezTo>
                  <a:pt x="1584595" y="1413201"/>
                  <a:pt x="1803698" y="1256052"/>
                  <a:pt x="1881677" y="1023215"/>
                </a:cubicBezTo>
                <a:lnTo>
                  <a:pt x="1939305" y="845820"/>
                </a:lnTo>
                <a:cubicBezTo>
                  <a:pt x="2029552" y="576558"/>
                  <a:pt x="1906973" y="282224"/>
                  <a:pt x="1651828" y="155256"/>
                </a:cubicBez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100000">
                <a:srgbClr val="FFD7B7">
                  <a:shade val="67500"/>
                  <a:satMod val="115000"/>
                </a:srgbClr>
              </a:gs>
              <a:gs pos="100000">
                <a:srgbClr val="FFD7B7">
                  <a:shade val="100000"/>
                  <a:satMod val="115000"/>
                </a:srgbClr>
              </a:gs>
            </a:gsLst>
            <a:lin ang="2700000" scaled="1"/>
            <a:tileRect/>
          </a:gradFill>
          <a:ln w="9479" cap="flat">
            <a:solidFill>
              <a:srgbClr val="2B7AA1"/>
            </a:solidFill>
            <a:prstDash val="solid"/>
            <a:miter/>
          </a:ln>
        </p:spPr>
        <p:txBody>
          <a:bodyPr rtlCol="0" anchor="ctr"/>
          <a:lstStyle/>
          <a:p>
            <a:endParaRPr lang="en-EE" dirty="0"/>
          </a:p>
        </p:txBody>
      </p:sp>
      <p:sp>
        <p:nvSpPr>
          <p:cNvPr id="5" name="Text 2"/>
          <p:cNvSpPr/>
          <p:nvPr/>
        </p:nvSpPr>
        <p:spPr>
          <a:xfrm>
            <a:off x="735856" y="2351572"/>
            <a:ext cx="5909767" cy="49182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873"/>
              </a:lnSpc>
            </a:pPr>
            <a:r>
              <a:rPr lang="et-EE" sz="3600" dirty="0">
                <a:latin typeface="Aino Headline" panose="020B0303040504020204" pitchFamily="34" charset="0"/>
                <a:ea typeface="+mj-ea"/>
                <a:cs typeface="+mj-cs"/>
              </a:rPr>
              <a:t>Kohanemisprogrammi</a:t>
            </a:r>
            <a:r>
              <a:rPr lang="et-EE" sz="5000" dirty="0"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3600" dirty="0">
                <a:latin typeface="Aino Headline" panose="020B0303040504020204" pitchFamily="34" charset="0"/>
                <a:ea typeface="+mj-ea"/>
                <a:cs typeface="+mj-cs"/>
              </a:rPr>
              <a:t>ajatelg</a:t>
            </a:r>
            <a:endParaRPr lang="en-US" sz="3600" dirty="0">
              <a:latin typeface="Aino Headline" panose="020B0303040504020204" pitchFamily="34" charset="0"/>
              <a:ea typeface="+mj-ea"/>
              <a:cs typeface="+mj-cs"/>
            </a:endParaRPr>
          </a:p>
        </p:txBody>
      </p:sp>
      <p:sp>
        <p:nvSpPr>
          <p:cNvPr id="6" name="Shape 3"/>
          <p:cNvSpPr/>
          <p:nvPr/>
        </p:nvSpPr>
        <p:spPr>
          <a:xfrm>
            <a:off x="892076" y="3489424"/>
            <a:ext cx="10407848" cy="19050"/>
          </a:xfrm>
          <a:prstGeom prst="roundRect">
            <a:avLst>
              <a:gd name="adj" fmla="val 347019"/>
            </a:avLst>
          </a:prstGeom>
          <a:solidFill>
            <a:srgbClr val="1D4432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7" name="Shape 4"/>
          <p:cNvSpPr/>
          <p:nvPr/>
        </p:nvSpPr>
        <p:spPr>
          <a:xfrm>
            <a:off x="2124373" y="3489375"/>
            <a:ext cx="19050" cy="550863"/>
          </a:xfrm>
          <a:prstGeom prst="roundRect">
            <a:avLst>
              <a:gd name="adj" fmla="val 347019"/>
            </a:avLst>
          </a:prstGeom>
          <a:solidFill>
            <a:srgbClr val="1D4432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8" name="Shape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30951" y="3264721"/>
            <a:ext cx="684000" cy="360000"/>
          </a:xfrm>
          <a:prstGeom prst="roundRect">
            <a:avLst>
              <a:gd name="adj" fmla="val 18668"/>
            </a:avLst>
          </a:prstGeom>
          <a:solidFill>
            <a:srgbClr val="1D4432"/>
          </a:solidFill>
          <a:ln w="7620">
            <a:solidFill>
              <a:srgbClr val="1D4432"/>
            </a:solidFill>
            <a:prstDash val="solid"/>
          </a:ln>
        </p:spPr>
        <p:txBody>
          <a:bodyPr/>
          <a:lstStyle/>
          <a:p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1975941" y="3326166"/>
            <a:ext cx="388243" cy="23614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859"/>
              </a:lnSpc>
            </a:pPr>
            <a:r>
              <a:rPr lang="et-EE" sz="1859" dirty="0">
                <a:solidFill>
                  <a:srgbClr val="F0F1F2"/>
                </a:solidFill>
                <a:latin typeface="+mj-lt"/>
              </a:rPr>
              <a:t>2014</a:t>
            </a:r>
            <a:endParaRPr lang="en-US" sz="1859" dirty="0">
              <a:latin typeface="+mj-lt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39763" y="4125024"/>
            <a:ext cx="2169219" cy="176202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1983"/>
              </a:lnSpc>
            </a:pPr>
            <a:r>
              <a:rPr lang="et-EE" sz="1239" dirty="0">
                <a:solidFill>
                  <a:schemeClr val="tx2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Võeti vastu kohanemisprogrammi määrus 2014.a</a:t>
            </a:r>
            <a:endParaRPr lang="en-US" sz="1239" dirty="0">
              <a:solidFill>
                <a:schemeClr val="tx2"/>
              </a:solidFill>
            </a:endParaRPr>
          </a:p>
        </p:txBody>
      </p:sp>
      <p:sp>
        <p:nvSpPr>
          <p:cNvPr id="12" name="Shape 9"/>
          <p:cNvSpPr/>
          <p:nvPr/>
        </p:nvSpPr>
        <p:spPr>
          <a:xfrm>
            <a:off x="4765675" y="3489375"/>
            <a:ext cx="19050" cy="550863"/>
          </a:xfrm>
          <a:prstGeom prst="roundRect">
            <a:avLst>
              <a:gd name="adj" fmla="val 347019"/>
            </a:avLst>
          </a:prstGeom>
          <a:solidFill>
            <a:srgbClr val="1D4432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3" name="Shape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35953" y="3290429"/>
            <a:ext cx="684000" cy="360000"/>
          </a:xfrm>
          <a:prstGeom prst="roundRect">
            <a:avLst>
              <a:gd name="adj" fmla="val 18668"/>
            </a:avLst>
          </a:prstGeom>
          <a:solidFill>
            <a:srgbClr val="1D4432"/>
          </a:solidFill>
          <a:ln w="7620">
            <a:solidFill>
              <a:srgbClr val="1D4432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14" name="Text 11"/>
          <p:cNvSpPr/>
          <p:nvPr/>
        </p:nvSpPr>
        <p:spPr>
          <a:xfrm>
            <a:off x="4728170" y="3343895"/>
            <a:ext cx="113109" cy="23614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859"/>
              </a:lnSpc>
            </a:pPr>
            <a:r>
              <a:rPr lang="et-EE" sz="1859" dirty="0">
                <a:solidFill>
                  <a:srgbClr val="F0F1F2"/>
                </a:solidFill>
                <a:latin typeface="+mj-lt"/>
              </a:rPr>
              <a:t>2015</a:t>
            </a:r>
            <a:endParaRPr lang="en-US" sz="1859" dirty="0">
              <a:solidFill>
                <a:srgbClr val="F0F1F2"/>
              </a:solidFill>
              <a:latin typeface="+mj-lt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3681065" y="4168840"/>
            <a:ext cx="2169219" cy="125859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1983"/>
              </a:lnSpc>
            </a:pPr>
            <a:r>
              <a:rPr lang="et-EE" sz="1239" dirty="0">
                <a:solidFill>
                  <a:schemeClr val="tx2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Alustati kohanemisprogrammi pakkumisega Siseministeeriumi vastutusalas</a:t>
            </a:r>
          </a:p>
          <a:p>
            <a:pPr algn="ctr">
              <a:lnSpc>
                <a:spcPts val="1983"/>
              </a:lnSpc>
            </a:pPr>
            <a:endParaRPr lang="en-US" sz="1239" dirty="0">
              <a:solidFill>
                <a:schemeClr val="tx2"/>
              </a:solidFill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406978" y="3489375"/>
            <a:ext cx="19050" cy="550863"/>
          </a:xfrm>
          <a:prstGeom prst="roundRect">
            <a:avLst>
              <a:gd name="adj" fmla="val 347019"/>
            </a:avLst>
          </a:prstGeom>
          <a:solidFill>
            <a:srgbClr val="1D4432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8" name="Shape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087692" y="3298590"/>
            <a:ext cx="684000" cy="360000"/>
          </a:xfrm>
          <a:prstGeom prst="roundRect">
            <a:avLst>
              <a:gd name="adj" fmla="val 18668"/>
            </a:avLst>
          </a:prstGeom>
          <a:solidFill>
            <a:srgbClr val="1D4432"/>
          </a:solidFill>
          <a:ln w="7620">
            <a:solidFill>
              <a:srgbClr val="1D4432"/>
            </a:solidFill>
            <a:prstDash val="solid"/>
          </a:ln>
        </p:spPr>
        <p:txBody>
          <a:bodyPr/>
          <a:lstStyle/>
          <a:p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7372797" y="3343895"/>
            <a:ext cx="106462" cy="23614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859"/>
              </a:lnSpc>
            </a:pPr>
            <a:r>
              <a:rPr lang="et-EE" sz="1859" dirty="0">
                <a:solidFill>
                  <a:srgbClr val="F0F1F2"/>
                </a:solidFill>
                <a:latin typeface="+mj-lt"/>
              </a:rPr>
              <a:t>2021</a:t>
            </a:r>
            <a:endParaRPr lang="en-US" sz="1859" dirty="0">
              <a:solidFill>
                <a:srgbClr val="F0F1F2"/>
              </a:solidFill>
              <a:latin typeface="+mj-lt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6381625" y="4168840"/>
            <a:ext cx="2169219" cy="176202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1983"/>
              </a:lnSpc>
            </a:pPr>
            <a:r>
              <a:rPr lang="et-EE" sz="1239" dirty="0">
                <a:solidFill>
                  <a:schemeClr val="tx2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Kohanemisprogramm liikus Siseministeeriumi vastutusalast Kultuuriministeeriumi vastutusalasse</a:t>
            </a:r>
            <a:endParaRPr lang="en-US" sz="1239" dirty="0">
              <a:solidFill>
                <a:schemeClr val="tx2"/>
              </a:solidFill>
            </a:endParaRPr>
          </a:p>
        </p:txBody>
      </p:sp>
      <p:sp>
        <p:nvSpPr>
          <p:cNvPr id="22" name="Shape 19"/>
          <p:cNvSpPr/>
          <p:nvPr/>
        </p:nvSpPr>
        <p:spPr>
          <a:xfrm>
            <a:off x="10048280" y="3489375"/>
            <a:ext cx="19050" cy="550863"/>
          </a:xfrm>
          <a:prstGeom prst="roundRect">
            <a:avLst>
              <a:gd name="adj" fmla="val 347019"/>
            </a:avLst>
          </a:prstGeom>
          <a:solidFill>
            <a:srgbClr val="1D4432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23" name="Shape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9945" y="3313061"/>
            <a:ext cx="684000" cy="360000"/>
          </a:xfrm>
          <a:prstGeom prst="roundRect">
            <a:avLst>
              <a:gd name="adj" fmla="val 18668"/>
            </a:avLst>
          </a:prstGeom>
          <a:solidFill>
            <a:srgbClr val="1D4432"/>
          </a:solidFill>
          <a:ln w="7620">
            <a:solidFill>
              <a:srgbClr val="1D4432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24" name="Text 21"/>
          <p:cNvSpPr/>
          <p:nvPr/>
        </p:nvSpPr>
        <p:spPr>
          <a:xfrm>
            <a:off x="9999464" y="3371305"/>
            <a:ext cx="116682" cy="23614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859"/>
              </a:lnSpc>
            </a:pPr>
            <a:r>
              <a:rPr lang="et-EE" sz="1859" dirty="0">
                <a:solidFill>
                  <a:srgbClr val="F0F1F2"/>
                </a:solidFill>
                <a:latin typeface="+mj-lt"/>
              </a:rPr>
              <a:t>2023</a:t>
            </a:r>
            <a:endParaRPr lang="en-US" sz="1859" dirty="0">
              <a:solidFill>
                <a:srgbClr val="F0F1F2"/>
              </a:solidFill>
              <a:latin typeface="+mj-lt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8983018" y="4216600"/>
            <a:ext cx="2073969" cy="15166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1983"/>
              </a:lnSpc>
            </a:pPr>
            <a:r>
              <a:rPr lang="et-EE" sz="1239" dirty="0">
                <a:solidFill>
                  <a:schemeClr val="tx2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Kohanemisprogrammi elluviimise eest vastutab Integratsiooni </a:t>
            </a:r>
            <a:r>
              <a:rPr lang="et-EE" sz="1239" dirty="0">
                <a:solidFill>
                  <a:schemeClr val="tx2"/>
                </a:solidFill>
                <a:latin typeface="Libre Baskerville" pitchFamily="34" charset="0"/>
              </a:rPr>
              <a:t>Sihtasutus</a:t>
            </a:r>
            <a:endParaRPr lang="en-US" sz="1239" dirty="0">
              <a:solidFill>
                <a:schemeClr val="tx2"/>
              </a:solidFill>
              <a:latin typeface="Libre Baskerville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6D67A7-6D8B-0B43-BE1B-9A30F5D37BE1}"/>
              </a:ext>
            </a:extLst>
          </p:cNvPr>
          <p:cNvSpPr txBox="1"/>
          <p:nvPr/>
        </p:nvSpPr>
        <p:spPr>
          <a:xfrm>
            <a:off x="263352" y="5427430"/>
            <a:ext cx="2388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solidFill>
                  <a:srgbClr val="F0F1F2"/>
                </a:solidFill>
                <a:latin typeface="+mj-lt"/>
              </a:rPr>
              <a:t>2023.a seisuga </a:t>
            </a:r>
          </a:p>
          <a:p>
            <a:r>
              <a:rPr lang="et-EE" dirty="0">
                <a:solidFill>
                  <a:srgbClr val="F0F1F2"/>
                </a:solidFill>
                <a:latin typeface="+mj-lt"/>
              </a:rPr>
              <a:t>oli koolitustel osaletud rohkem kui 36 000 korda </a:t>
            </a:r>
            <a:endParaRPr lang="en-US" dirty="0">
              <a:solidFill>
                <a:srgbClr val="F0F1F2"/>
              </a:solidFill>
              <a:latin typeface="+mj-lt"/>
            </a:endParaRPr>
          </a:p>
        </p:txBody>
      </p:sp>
      <p:pic>
        <p:nvPicPr>
          <p:cNvPr id="25" name="Pilt 24" descr="Pilt, millel on kujutatud ruum, Universum, Elektrisinine, Astronoomiline objekt">
            <a:extLst>
              <a:ext uri="{FF2B5EF4-FFF2-40B4-BE49-F238E27FC236}">
                <a16:creationId xmlns:a16="http://schemas.microsoft.com/office/drawing/2014/main" id="{C51EC4F6-A05B-0765-25EE-1E673D8A1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3" t="9486" r="-1975" b="55247"/>
          <a:stretch/>
        </p:blipFill>
        <p:spPr>
          <a:xfrm>
            <a:off x="-168696" y="-234681"/>
            <a:ext cx="12601400" cy="24186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1B49DD-CE9B-808F-381B-D9DD3459E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208" y="554994"/>
            <a:ext cx="6614912" cy="692497"/>
          </a:xfrm>
        </p:spPr>
        <p:txBody>
          <a:bodyPr/>
          <a:lstStyle/>
          <a:p>
            <a:r>
              <a:rPr lang="et-EE" dirty="0">
                <a:solidFill>
                  <a:schemeClr val="tx1"/>
                </a:solidFill>
              </a:rPr>
              <a:t>2015-2022 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67D5B77-5A33-2E35-45DE-03F229AAAC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157365"/>
              </p:ext>
            </p:extLst>
          </p:nvPr>
        </p:nvGraphicFramePr>
        <p:xfrm>
          <a:off x="4517532" y="370681"/>
          <a:ext cx="7915172" cy="5908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89B60F7-A810-7C2B-EFFF-8318EA2064BB}"/>
              </a:ext>
            </a:extLst>
          </p:cNvPr>
          <p:cNvSpPr txBox="1"/>
          <p:nvPr/>
        </p:nvSpPr>
        <p:spPr>
          <a:xfrm>
            <a:off x="966553" y="1608932"/>
            <a:ext cx="357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tx2"/>
                </a:solidFill>
                <a:latin typeface="+mj-lt"/>
              </a:rPr>
              <a:t>75%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osalenutest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on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nooremad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kui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38-aastased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A9933-8EC4-E2A3-6266-EABD86B6D19E}"/>
              </a:ext>
            </a:extLst>
          </p:cNvPr>
          <p:cNvSpPr txBox="1"/>
          <p:nvPr/>
        </p:nvSpPr>
        <p:spPr>
          <a:xfrm>
            <a:off x="10056440" y="6487319"/>
            <a:ext cx="301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dirty="0"/>
              <a:t>Allikas: </a:t>
            </a:r>
            <a:r>
              <a:rPr lang="et-EE" sz="1400" dirty="0" err="1"/>
              <a:t>Centar</a:t>
            </a:r>
            <a:r>
              <a:rPr lang="et-EE" sz="1400" dirty="0"/>
              <a:t> 2023</a:t>
            </a:r>
            <a:endParaRPr lang="en-US" sz="1400" dirty="0"/>
          </a:p>
        </p:txBody>
      </p:sp>
      <p:pic>
        <p:nvPicPr>
          <p:cNvPr id="7" name="Pilt 6" descr="Pilt, millel on kujutatud ring, Graafika, sümbol, Värvikus&#10;&#10;Kirjeldus on genereeritud automaatselt">
            <a:extLst>
              <a:ext uri="{FF2B5EF4-FFF2-40B4-BE49-F238E27FC236}">
                <a16:creationId xmlns:a16="http://schemas.microsoft.com/office/drawing/2014/main" id="{475A2888-3F1A-1F63-3301-630B06497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4" y="1574165"/>
            <a:ext cx="642975" cy="642975"/>
          </a:xfrm>
          <a:prstGeom prst="rect">
            <a:avLst/>
          </a:prstGeom>
        </p:spPr>
      </p:pic>
      <p:pic>
        <p:nvPicPr>
          <p:cNvPr id="12" name="Pilt 11" descr="Pilt, millel on kujutatud sümbol, Graafika, ring, Font&#10;&#10;Kirjeldus on genereeritud automaatselt">
            <a:extLst>
              <a:ext uri="{FF2B5EF4-FFF2-40B4-BE49-F238E27FC236}">
                <a16:creationId xmlns:a16="http://schemas.microsoft.com/office/drawing/2014/main" id="{34C06AAE-8AB8-5412-D096-87B344D85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4" y="2575830"/>
            <a:ext cx="659664" cy="6596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0D1F6C-348D-F164-DB14-769D28FFA2AE}"/>
              </a:ext>
            </a:extLst>
          </p:cNvPr>
          <p:cNvSpPr txBox="1"/>
          <p:nvPr/>
        </p:nvSpPr>
        <p:spPr>
          <a:xfrm>
            <a:off x="943003" y="2575663"/>
            <a:ext cx="357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dirty="0">
                <a:solidFill>
                  <a:schemeClr val="tx2"/>
                </a:solidFill>
                <a:highlight>
                  <a:srgbClr val="F0F1F2"/>
                </a:highlight>
                <a:latin typeface="+mj-lt"/>
              </a:rPr>
              <a:t>Kokku on osalenud 139 erineva riigi kodanikku</a:t>
            </a:r>
            <a:endParaRPr lang="en-US" dirty="0">
              <a:solidFill>
                <a:schemeClr val="tx2"/>
              </a:solidFill>
              <a:highlight>
                <a:srgbClr val="F0F1F2"/>
              </a:highlight>
              <a:latin typeface="+mj-lt"/>
            </a:endParaRPr>
          </a:p>
        </p:txBody>
      </p:sp>
      <p:pic>
        <p:nvPicPr>
          <p:cNvPr id="18" name="Pilt 17" descr="Pilt, millel on kujutatud sümbol, ring, Graafika, Värvikus&#10;&#10;Kirjeldus on genereeritud automaatselt">
            <a:extLst>
              <a:ext uri="{FF2B5EF4-FFF2-40B4-BE49-F238E27FC236}">
                <a16:creationId xmlns:a16="http://schemas.microsoft.com/office/drawing/2014/main" id="{7DF51DF2-45A2-695B-6DE7-63F8F12422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40" y="5743382"/>
            <a:ext cx="642976" cy="642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F5AC3A-62CD-9CE3-99AC-5D0A2CB85C00}"/>
              </a:ext>
            </a:extLst>
          </p:cNvPr>
          <p:cNvSpPr txBox="1"/>
          <p:nvPr/>
        </p:nvSpPr>
        <p:spPr>
          <a:xfrm>
            <a:off x="1046798" y="4737792"/>
            <a:ext cx="357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dirty="0">
                <a:solidFill>
                  <a:schemeClr val="tx2"/>
                </a:solidFill>
                <a:latin typeface="+mj-lt"/>
              </a:rPr>
              <a:t>Keskmiselt osaletakse 1,7 moodulis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EFD0E3-33FF-E26E-BC14-08E9C9F40BB7}"/>
              </a:ext>
            </a:extLst>
          </p:cNvPr>
          <p:cNvSpPr txBox="1"/>
          <p:nvPr/>
        </p:nvSpPr>
        <p:spPr>
          <a:xfrm>
            <a:off x="1056428" y="5603205"/>
            <a:ext cx="45365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85%</a:t>
            </a:r>
            <a:r>
              <a:rPr lang="et-EE" dirty="0">
                <a:solidFill>
                  <a:schemeClr val="tx2"/>
                </a:solidFill>
                <a:latin typeface="+mj-lt"/>
              </a:rPr>
              <a:t> leiavad, et kohanemisprogramm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vastas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täielikult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või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küllaltki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palju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nende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ootustele</a:t>
            </a:r>
            <a:r>
              <a:rPr lang="et-EE" dirty="0">
                <a:solidFill>
                  <a:schemeClr val="tx2"/>
                </a:solidFill>
                <a:latin typeface="+mj-lt"/>
              </a:rPr>
              <a:t> (IBS ja RAKE 2023)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4" name="Pilt 23" descr="Pilt, millel on kujutatud ring, sümbol, Graafika, Font&#10;&#10;Kirjeldus on genereeritud automaatselt">
            <a:extLst>
              <a:ext uri="{FF2B5EF4-FFF2-40B4-BE49-F238E27FC236}">
                <a16:creationId xmlns:a16="http://schemas.microsoft.com/office/drawing/2014/main" id="{25F2EB13-E244-81C2-E6B3-31E1C612DD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2" y="4670063"/>
            <a:ext cx="642976" cy="642976"/>
          </a:xfrm>
          <a:prstGeom prst="rect">
            <a:avLst/>
          </a:prstGeom>
        </p:spPr>
      </p:pic>
      <p:pic>
        <p:nvPicPr>
          <p:cNvPr id="5" name="Pilt 4" descr="Pilt, millel on kujutatud Graafika, sümbol, ring, Font&#10;&#10;Kirjeldus on genereeritud automaatselt">
            <a:extLst>
              <a:ext uri="{FF2B5EF4-FFF2-40B4-BE49-F238E27FC236}">
                <a16:creationId xmlns:a16="http://schemas.microsoft.com/office/drawing/2014/main" id="{98ACE58C-0654-C17C-8ECE-6A4D9F7782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6" y="3597963"/>
            <a:ext cx="642976" cy="642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559146-B275-6451-98EB-8BCF88EA5A3F}"/>
              </a:ext>
            </a:extLst>
          </p:cNvPr>
          <p:cNvSpPr txBox="1"/>
          <p:nvPr/>
        </p:nvSpPr>
        <p:spPr>
          <a:xfrm>
            <a:off x="1127448" y="3646533"/>
            <a:ext cx="357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dirty="0">
                <a:solidFill>
                  <a:schemeClr val="tx2"/>
                </a:solidFill>
                <a:highlight>
                  <a:srgbClr val="F0F1F2"/>
                </a:highlight>
                <a:latin typeface="+mj-lt"/>
              </a:rPr>
              <a:t>Enim osalejaid on saabunud seoses pererändega</a:t>
            </a:r>
            <a:endParaRPr lang="en-US" dirty="0">
              <a:solidFill>
                <a:schemeClr val="tx2"/>
              </a:solidFill>
              <a:highlight>
                <a:srgbClr val="F0F1F2"/>
              </a:highligh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649442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480740" y="346057"/>
            <a:ext cx="4725492" cy="5906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651"/>
              </a:lnSpc>
            </a:pPr>
            <a:r>
              <a:rPr lang="et-EE" sz="3721" dirty="0">
                <a:latin typeface="+mj-lt"/>
                <a:ea typeface="Playfair Display" pitchFamily="34" charset="-122"/>
                <a:cs typeface="Playfair Display" pitchFamily="34" charset="-120"/>
              </a:rPr>
              <a:t>Statistika</a:t>
            </a:r>
            <a:endParaRPr lang="en-US" sz="3721" dirty="0">
              <a:latin typeface="+mj-lt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233492" y="2895600"/>
            <a:ext cx="6297018" cy="1940918"/>
          </a:xfrm>
          <a:prstGeom prst="roundRect">
            <a:avLst>
              <a:gd name="adj" fmla="val 4090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E3708670-8E6C-00EB-2972-7FF527872B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3592762"/>
              </p:ext>
            </p:extLst>
          </p:nvPr>
        </p:nvGraphicFramePr>
        <p:xfrm>
          <a:off x="335360" y="1268760"/>
          <a:ext cx="1144927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300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2AAD32E-58E7-354F-6C38-9DB62FAF6B3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61184" y="5055050"/>
            <a:ext cx="2749960" cy="180295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D706C-74D8-1CB6-7667-8206BE3887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10440" y="5055050"/>
            <a:ext cx="2511487" cy="180295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5EC246-0BEA-1FEF-A328-00028C655D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04112" y="5055050"/>
            <a:ext cx="2511487" cy="180295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437EA-A367-42EB-A4CB-B768B79590B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35603" y="5055050"/>
            <a:ext cx="2511487" cy="180295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1559496" y="484865"/>
            <a:ext cx="4986139" cy="5906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651"/>
              </a:lnSpc>
            </a:pPr>
            <a:r>
              <a:rPr lang="et-EE" sz="3721" dirty="0">
                <a:latin typeface="+mj-lt"/>
                <a:ea typeface="Playfair Display" pitchFamily="34" charset="-122"/>
                <a:cs typeface="Playfair Display" pitchFamily="34" charset="-120"/>
              </a:rPr>
              <a:t>Kohanemisprogrammi rahastusallikad</a:t>
            </a:r>
            <a:endParaRPr lang="en-US" sz="3721" dirty="0">
              <a:latin typeface="+mj-lt"/>
            </a:endParaRPr>
          </a:p>
        </p:txBody>
      </p:sp>
      <p:sp>
        <p:nvSpPr>
          <p:cNvPr id="6" name="Shape 3"/>
          <p:cNvSpPr/>
          <p:nvPr/>
        </p:nvSpPr>
        <p:spPr>
          <a:xfrm>
            <a:off x="2927648" y="2020828"/>
            <a:ext cx="3054053" cy="1248519"/>
          </a:xfrm>
          <a:prstGeom prst="roundRect">
            <a:avLst>
              <a:gd name="adj" fmla="val 2729"/>
            </a:avLst>
          </a:prstGeom>
          <a:solidFill>
            <a:srgbClr val="00005A"/>
          </a:solidFill>
          <a:ln w="7620">
            <a:solidFill>
              <a:srgbClr val="3F6872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7" name="Text 4"/>
          <p:cNvSpPr/>
          <p:nvPr/>
        </p:nvSpPr>
        <p:spPr>
          <a:xfrm>
            <a:off x="3062874" y="2250842"/>
            <a:ext cx="3199457" cy="5905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26"/>
              </a:lnSpc>
            </a:pPr>
            <a:r>
              <a:rPr lang="en-US" sz="1861" dirty="0">
                <a:solidFill>
                  <a:srgbClr val="F0F1F2"/>
                </a:solidFill>
                <a:latin typeface="+mj-lt"/>
                <a:ea typeface="Playfair Display" pitchFamily="34" charset="-122"/>
                <a:cs typeface="Playfair Display" pitchFamily="34" charset="-120"/>
              </a:rPr>
              <a:t>Euro</a:t>
            </a:r>
            <a:r>
              <a:rPr lang="et-EE" sz="1861" dirty="0" err="1">
                <a:solidFill>
                  <a:srgbClr val="F0F1F2"/>
                </a:solidFill>
                <a:latin typeface="+mj-lt"/>
                <a:ea typeface="Playfair Display" pitchFamily="34" charset="-122"/>
                <a:cs typeface="Playfair Display" pitchFamily="34" charset="-120"/>
              </a:rPr>
              <a:t>opa</a:t>
            </a:r>
            <a:r>
              <a:rPr lang="et-EE" sz="1861" dirty="0">
                <a:solidFill>
                  <a:srgbClr val="F0F1F2"/>
                </a:solidFill>
                <a:latin typeface="+mj-lt"/>
                <a:ea typeface="Playfair Display" pitchFamily="34" charset="-122"/>
                <a:cs typeface="Playfair Display" pitchFamily="34" charset="-120"/>
              </a:rPr>
              <a:t> Sotsiaalfond (ESF+) </a:t>
            </a:r>
            <a:endParaRPr lang="en-US" sz="1861" dirty="0">
              <a:latin typeface="+mj-lt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076157" y="2032508"/>
            <a:ext cx="3054053" cy="1248519"/>
          </a:xfrm>
          <a:prstGeom prst="roundRect">
            <a:avLst>
              <a:gd name="adj" fmla="val 2729"/>
            </a:avLst>
          </a:prstGeom>
          <a:solidFill>
            <a:srgbClr val="000087"/>
          </a:solidFill>
          <a:ln w="7620">
            <a:solidFill>
              <a:srgbClr val="3F6872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10" name="Text 7"/>
          <p:cNvSpPr/>
          <p:nvPr/>
        </p:nvSpPr>
        <p:spPr>
          <a:xfrm>
            <a:off x="6210299" y="2174656"/>
            <a:ext cx="3054053" cy="5085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26"/>
              </a:lnSpc>
            </a:pPr>
            <a:r>
              <a:rPr lang="et-EE" sz="1861" dirty="0">
                <a:solidFill>
                  <a:srgbClr val="F0F1F2"/>
                </a:solidFill>
                <a:latin typeface="+mj-lt"/>
                <a:ea typeface="Playfair Display" pitchFamily="34" charset="-122"/>
                <a:cs typeface="Playfair Display" pitchFamily="34" charset="-120"/>
              </a:rPr>
              <a:t>Varjupaiga-, Rände- ja Integratsioonifond (AMIF)</a:t>
            </a:r>
            <a:endParaRPr lang="en-US" sz="1861" dirty="0">
              <a:latin typeface="+mj-lt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2927648" y="3365329"/>
            <a:ext cx="6202562" cy="907257"/>
          </a:xfrm>
          <a:prstGeom prst="roundRect">
            <a:avLst>
              <a:gd name="adj" fmla="val 4652"/>
            </a:avLst>
          </a:prstGeom>
          <a:solidFill>
            <a:srgbClr val="0000B4"/>
          </a:solidFill>
          <a:ln w="7620">
            <a:solidFill>
              <a:srgbClr val="3F6872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13" name="Text 10"/>
          <p:cNvSpPr/>
          <p:nvPr/>
        </p:nvSpPr>
        <p:spPr>
          <a:xfrm>
            <a:off x="4267919" y="3600187"/>
            <a:ext cx="2494856" cy="29527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26"/>
              </a:lnSpc>
            </a:pPr>
            <a:r>
              <a:rPr lang="et-EE" sz="1861" dirty="0">
                <a:solidFill>
                  <a:srgbClr val="F0F1F2"/>
                </a:solidFill>
                <a:latin typeface="+mj-lt"/>
                <a:ea typeface="Playfair Display" pitchFamily="34" charset="-122"/>
                <a:cs typeface="Playfair Display" pitchFamily="34" charset="-120"/>
              </a:rPr>
              <a:t>Riigieelarvelised vahendid</a:t>
            </a:r>
            <a:endParaRPr lang="en-US" sz="1861" dirty="0">
              <a:latin typeface="+mj-lt"/>
            </a:endParaRPr>
          </a:p>
        </p:txBody>
      </p:sp>
      <p:pic>
        <p:nvPicPr>
          <p:cNvPr id="34" name="Pilt 33" descr="Pilt, millel on kujutatud tekst, Graafika, graafiline disain, logo">
            <a:extLst>
              <a:ext uri="{FF2B5EF4-FFF2-40B4-BE49-F238E27FC236}">
                <a16:creationId xmlns:a16="http://schemas.microsoft.com/office/drawing/2014/main" id="{EBB06FC4-F19D-6E40-9332-E55B3A0F40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" y="5055050"/>
            <a:ext cx="3244046" cy="1802950"/>
          </a:xfrm>
          <a:prstGeom prst="rect">
            <a:avLst/>
          </a:prstGeom>
        </p:spPr>
      </p:pic>
      <p:pic>
        <p:nvPicPr>
          <p:cNvPr id="3" name="Pilt 2" descr="Pilt, millel on kujutatud Font, tekst, logo, disain&#10;&#10;Kirjeldus on genereeritud automaatselt">
            <a:extLst>
              <a:ext uri="{FF2B5EF4-FFF2-40B4-BE49-F238E27FC236}">
                <a16:creationId xmlns:a16="http://schemas.microsoft.com/office/drawing/2014/main" id="{5DB8ACBD-FE9A-D442-8114-F8D949A0D9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31" y="5250191"/>
            <a:ext cx="3069599" cy="1373364"/>
          </a:xfrm>
          <a:prstGeom prst="rect">
            <a:avLst/>
          </a:prstGeom>
        </p:spPr>
      </p:pic>
      <p:pic>
        <p:nvPicPr>
          <p:cNvPr id="8" name="Pilt 7" descr="Pilt, millel on kujutatud Font, tekst, logo, disain&#10;&#10;Kirjeldus on genereeritud automaatselt">
            <a:extLst>
              <a:ext uri="{FF2B5EF4-FFF2-40B4-BE49-F238E27FC236}">
                <a16:creationId xmlns:a16="http://schemas.microsoft.com/office/drawing/2014/main" id="{DCC36D8E-4C0E-B4E5-7D57-0FA824D93F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5281304"/>
            <a:ext cx="3312368" cy="132494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🟦 Darkmode ">
  <a:themeElements>
    <a:clrScheme name="Brand Estonia">
      <a:dk1>
        <a:srgbClr val="0000F0"/>
      </a:dk1>
      <a:lt1>
        <a:srgbClr val="F0F1F2"/>
      </a:lt1>
      <a:dk2>
        <a:srgbClr val="323333"/>
      </a:dk2>
      <a:lt2>
        <a:srgbClr val="CFD1D2"/>
      </a:lt2>
      <a:accent1>
        <a:srgbClr val="D7EDE2"/>
      </a:accent1>
      <a:accent2>
        <a:srgbClr val="BAE6E8"/>
      </a:accent2>
      <a:accent3>
        <a:srgbClr val="50DE3D"/>
      </a:accent3>
      <a:accent4>
        <a:srgbClr val="2E6246"/>
      </a:accent4>
      <a:accent5>
        <a:srgbClr val="0061F5"/>
      </a:accent5>
      <a:accent6>
        <a:srgbClr val="000087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08000" tIns="108000" rIns="108000" bIns="108000" rtlCol="0" anchor="ctr">
        <a:norm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randEstonia-Template (1).pptx" id="{E6E4FE9B-6B92-47A2-8213-847A678D3FE8}" vid="{3864584A-F42E-4492-82F2-E7C485CB115A}"/>
    </a:ext>
  </a:extLst>
</a:theme>
</file>

<file path=ppt/theme/theme2.xml><?xml version="1.0" encoding="utf-8"?>
<a:theme xmlns:a="http://schemas.openxmlformats.org/drawingml/2006/main" name=" ⬜️ Light mode">
  <a:themeElements>
    <a:clrScheme name="Brand Estonia">
      <a:dk1>
        <a:srgbClr val="0000F0"/>
      </a:dk1>
      <a:lt1>
        <a:srgbClr val="F0F1F2"/>
      </a:lt1>
      <a:dk2>
        <a:srgbClr val="323333"/>
      </a:dk2>
      <a:lt2>
        <a:srgbClr val="CFD1D2"/>
      </a:lt2>
      <a:accent1>
        <a:srgbClr val="D7EDE2"/>
      </a:accent1>
      <a:accent2>
        <a:srgbClr val="BAE6E8"/>
      </a:accent2>
      <a:accent3>
        <a:srgbClr val="50DE3D"/>
      </a:accent3>
      <a:accent4>
        <a:srgbClr val="2E6246"/>
      </a:accent4>
      <a:accent5>
        <a:srgbClr val="0061F5"/>
      </a:accent5>
      <a:accent6>
        <a:srgbClr val="000087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randEstonia-Template (1).pptx" id="{E6E4FE9B-6B92-47A2-8213-847A678D3FE8}" vid="{9D226885-2F59-4535-8A99-F1C0A8FD0331}"/>
    </a:ext>
  </a:extLst>
</a:theme>
</file>

<file path=ppt/theme/theme3.xml><?xml version="1.0" encoding="utf-8"?>
<a:theme xmlns:a="http://schemas.openxmlformats.org/drawingml/2006/main" name="1_🟦 Darkmode ">
  <a:themeElements>
    <a:clrScheme name="Brand Estonia">
      <a:dk1>
        <a:srgbClr val="0000F0"/>
      </a:dk1>
      <a:lt1>
        <a:srgbClr val="F0F1F2"/>
      </a:lt1>
      <a:dk2>
        <a:srgbClr val="323333"/>
      </a:dk2>
      <a:lt2>
        <a:srgbClr val="CFD1D2"/>
      </a:lt2>
      <a:accent1>
        <a:srgbClr val="D7EDE2"/>
      </a:accent1>
      <a:accent2>
        <a:srgbClr val="BAE6E8"/>
      </a:accent2>
      <a:accent3>
        <a:srgbClr val="50DE3D"/>
      </a:accent3>
      <a:accent4>
        <a:srgbClr val="2E6246"/>
      </a:accent4>
      <a:accent5>
        <a:srgbClr val="0061F5"/>
      </a:accent5>
      <a:accent6>
        <a:srgbClr val="000087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08000" tIns="108000" rIns="108000" bIns="108000" rtlCol="0" anchor="ctr">
        <a:norm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randEstonia-Template (1).pptx" id="{E6E4FE9B-6B92-47A2-8213-847A678D3FE8}" vid="{3864584A-F42E-4492-82F2-E7C485CB115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313B8D7BCFA604A93B54224D3A9E4F0" ma:contentTypeVersion="4" ma:contentTypeDescription="Loo uus dokument" ma:contentTypeScope="" ma:versionID="2169fa0727376569fda6df576034d23a">
  <xsd:schema xmlns:xsd="http://www.w3.org/2001/XMLSchema" xmlns:xs="http://www.w3.org/2001/XMLSchema" xmlns:p="http://schemas.microsoft.com/office/2006/metadata/properties" xmlns:ns2="0e07ed2c-0c2e-45e5-a946-2e92978aba73" targetNamespace="http://schemas.microsoft.com/office/2006/metadata/properties" ma:root="true" ma:fieldsID="b02d81e64c74a92cb01cd29796ed5e37" ns2:_="">
    <xsd:import namespace="0e07ed2c-0c2e-45e5-a946-2e92978aba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07ed2c-0c2e-45e5-a946-2e92978aba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C8A505-6F22-4B43-B716-C9F2723B41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150FAE-6714-42AF-8D51-DD878E54DF80}">
  <ds:schemaRefs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88282da-684c-4827-a584-5cbe1c9cecca"/>
    <ds:schemaRef ds:uri="http://purl.org/dc/terms/"/>
    <ds:schemaRef ds:uri="43fabd42-6238-4b1f-abcf-91cade88cb3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71DA6C4-988C-41B6-8EF6-F7C2565754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07ed2c-0c2e-45e5-a946-2e92978aba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Brand Estonia</Template>
  <TotalTime>7097</TotalTime>
  <Words>631</Words>
  <Application>Microsoft Office PowerPoint</Application>
  <PresentationFormat>Widescreen</PresentationFormat>
  <Paragraphs>144</Paragraphs>
  <Slides>17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🟦 Darkmode </vt:lpstr>
      <vt:lpstr> ⬜️ Light mode</vt:lpstr>
      <vt:lpstr>1_🟦 Darkmode </vt:lpstr>
      <vt:lpstr>Kohanemisprogramm Settle in Estonia täna ja tulevikus</vt:lpstr>
      <vt:lpstr>PowerPoint Presentation</vt:lpstr>
      <vt:lpstr>Põhifaktid</vt:lpstr>
      <vt:lpstr>PowerPoint Presentation</vt:lpstr>
      <vt:lpstr>Kohanemisprogrammi sihtrühmad</vt:lpstr>
      <vt:lpstr>PowerPoint Presentation</vt:lpstr>
      <vt:lpstr>2015-2022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Aitäh!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hello!</dc:title>
  <dc:creator>Stina Vürmer</dc:creator>
  <cp:lastModifiedBy>Britta Saks</cp:lastModifiedBy>
  <cp:revision>22</cp:revision>
  <dcterms:created xsi:type="dcterms:W3CDTF">2024-05-08T16:45:31Z</dcterms:created>
  <dcterms:modified xsi:type="dcterms:W3CDTF">2024-09-10T10:41:06Z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0x0101008313B8D7BCFA604A93B54224D3A9E4F0</vt:lpwstr>
  </property>
  <property fmtid="{D5CDD505-2E9C-101B-9397-08002B2CF9AE}" pid="4" name="MSIP_Label_cfb4b128-f229-46dc-9de9-162f60bb5b9b_Enabled">
    <vt:lpwstr>true</vt:lpwstr>
  </property>
  <property fmtid="{D5CDD505-2E9C-101B-9397-08002B2CF9AE}" pid="5" name="MSIP_Label_cfb4b128-f229-46dc-9de9-162f60bb5b9b_SetDate">
    <vt:lpwstr>2024-04-26T11:05:16Z</vt:lpwstr>
  </property>
  <property fmtid="{D5CDD505-2E9C-101B-9397-08002B2CF9AE}" pid="6" name="MSIP_Label_cfb4b128-f229-46dc-9de9-162f60bb5b9b_Method">
    <vt:lpwstr>Standard</vt:lpwstr>
  </property>
  <property fmtid="{D5CDD505-2E9C-101B-9397-08002B2CF9AE}" pid="7" name="MSIP_Label_cfb4b128-f229-46dc-9de9-162f60bb5b9b_Name">
    <vt:lpwstr>Internal</vt:lpwstr>
  </property>
  <property fmtid="{D5CDD505-2E9C-101B-9397-08002B2CF9AE}" pid="8" name="MSIP_Label_cfb4b128-f229-46dc-9de9-162f60bb5b9b_SiteId">
    <vt:lpwstr>3c88e4d0-0f16-4fc9-9c9d-e75d2f2a6adc</vt:lpwstr>
  </property>
  <property fmtid="{D5CDD505-2E9C-101B-9397-08002B2CF9AE}" pid="9" name="MSIP_Label_cfb4b128-f229-46dc-9de9-162f60bb5b9b_ActionId">
    <vt:lpwstr>a771b6cb-8d0e-4829-bd05-ea209b377efe</vt:lpwstr>
  </property>
  <property fmtid="{D5CDD505-2E9C-101B-9397-08002B2CF9AE}" pid="10" name="MSIP_Label_cfb4b128-f229-46dc-9de9-162f60bb5b9b_ContentBits">
    <vt:lpwstr>0</vt:lpwstr>
  </property>
  <property fmtid="{D5CDD505-2E9C-101B-9397-08002B2CF9AE}" pid="11" name="ClassificationContentMarkingFooterText">
    <vt:lpwstr>Internal</vt:lpwstr>
  </property>
  <property fmtid="{D5CDD505-2E9C-101B-9397-08002B2CF9AE}" pid="12" name="ClassificationContentMarkingFooterLocations">
    <vt:lpwstr>🟦 Darkmode :3\ ⬜️ Light mode:3</vt:lpwstr>
  </property>
</Properties>
</file>